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5" r:id="rId3"/>
    <p:sldMasterId id="2147483723" r:id="rId4"/>
  </p:sldMasterIdLst>
  <p:notesMasterIdLst>
    <p:notesMasterId r:id="rId26"/>
  </p:notesMasterIdLst>
  <p:sldIdLst>
    <p:sldId id="257" r:id="rId5"/>
    <p:sldId id="258" r:id="rId6"/>
    <p:sldId id="556" r:id="rId7"/>
    <p:sldId id="578" r:id="rId8"/>
    <p:sldId id="583" r:id="rId9"/>
    <p:sldId id="304" r:id="rId10"/>
    <p:sldId id="278" r:id="rId11"/>
    <p:sldId id="584" r:id="rId12"/>
    <p:sldId id="557" r:id="rId13"/>
    <p:sldId id="280" r:id="rId14"/>
    <p:sldId id="585" r:id="rId15"/>
    <p:sldId id="570" r:id="rId16"/>
    <p:sldId id="560" r:id="rId17"/>
    <p:sldId id="567" r:id="rId18"/>
    <p:sldId id="587" r:id="rId19"/>
    <p:sldId id="574" r:id="rId20"/>
    <p:sldId id="565" r:id="rId21"/>
    <p:sldId id="586" r:id="rId22"/>
    <p:sldId id="577" r:id="rId23"/>
    <p:sldId id="576" r:id="rId24"/>
    <p:sldId id="4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512"/>
    <a:srgbClr val="45C2B1"/>
    <a:srgbClr val="003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717" autoAdjust="0"/>
  </p:normalViewPr>
  <p:slideViewPr>
    <p:cSldViewPr snapToGrid="0">
      <p:cViewPr varScale="1">
        <p:scale>
          <a:sx n="62" d="100"/>
          <a:sy n="62" d="100"/>
        </p:scale>
        <p:origin x="4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/>
              <a:t>U.S.</a:t>
            </a:r>
          </a:p>
        </c:rich>
      </c:tx>
      <c:layout>
        <c:manualLayout>
          <c:xMode val="edge"/>
          <c:yMode val="edge"/>
          <c:x val="0.1293490623454677"/>
          <c:y val="2.400250750066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157233063258399E-2"/>
          <c:y val="8.0550957466192896E-2"/>
          <c:w val="0.41405645517966178"/>
          <c:h val="0.704040348026056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F0-470D-B830-67DDDCEF3A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F0-470D-B830-67DDDCEF3A5A}"/>
              </c:ext>
            </c:extLst>
          </c:dPt>
          <c:dPt>
            <c:idx val="2"/>
            <c:bubble3D val="0"/>
            <c:explosion val="15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F0-470D-B830-67DDDCEF3A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F0-470D-B830-67DDDCEF3A5A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F0-470D-B830-67DDDCEF3A5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F0-470D-B830-67DDDCEF3A5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DF0-470D-B830-67DDDCEF3A5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FC7-4DF2-97FA-3956660583A8}"/>
              </c:ext>
            </c:extLst>
          </c:dPt>
          <c:dLbls>
            <c:dLbl>
              <c:idx val="6"/>
              <c:layout>
                <c:manualLayout>
                  <c:x val="5.433413214652514E-2"/>
                  <c:y val="1.51552555055051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F0-470D-B830-67DDDCEF3A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Natural resources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Trade, Transportation &amp; Utilities</c:v>
                </c:pt>
                <c:pt idx="4">
                  <c:v>Professional and Business Services</c:v>
                </c:pt>
                <c:pt idx="5">
                  <c:v>Other Services</c:v>
                </c:pt>
                <c:pt idx="6">
                  <c:v>Finance, Insurance &amp; Real Estate</c:v>
                </c:pt>
                <c:pt idx="7">
                  <c:v>Government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2.2842919605426438E-2</c:v>
                </c:pt>
                <c:pt idx="1">
                  <c:v>4.1375761923007098E-2</c:v>
                </c:pt>
                <c:pt idx="2">
                  <c:v>0.11013151674305537</c:v>
                </c:pt>
                <c:pt idx="3">
                  <c:v>0.16195026155409192</c:v>
                </c:pt>
                <c:pt idx="4">
                  <c:v>0.12797245060013468</c:v>
                </c:pt>
                <c:pt idx="5">
                  <c:v>0.20332695684882504</c:v>
                </c:pt>
                <c:pt idx="6">
                  <c:v>0.20961923567122728</c:v>
                </c:pt>
                <c:pt idx="7">
                  <c:v>0.12278131707150887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DF0-470D-B830-67DDDCEF3A5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318307891142297"/>
          <c:w val="0.99854311689299702"/>
          <c:h val="0.156816921088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Productivity</c:v>
                </c:pt>
                <c:pt idx="1">
                  <c:v>Manufacturing capacity</c:v>
                </c:pt>
                <c:pt idx="2">
                  <c:v>Cash Availability</c:v>
                </c:pt>
                <c:pt idx="3">
                  <c:v>Revenue</c:v>
                </c:pt>
                <c:pt idx="4">
                  <c:v>Investment in capital/automation</c:v>
                </c:pt>
                <c:pt idx="5">
                  <c:v>Employee layoffs</c:v>
                </c:pt>
                <c:pt idx="6">
                  <c:v>Employee furloughs</c:v>
                </c:pt>
                <c:pt idx="7">
                  <c:v>Requested financial assistance</c:v>
                </c:pt>
                <c:pt idx="8">
                  <c:v>Supply chain delays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0.16</c:v>
                </c:pt>
                <c:pt idx="1">
                  <c:v>0.17</c:v>
                </c:pt>
                <c:pt idx="2">
                  <c:v>0.19</c:v>
                </c:pt>
                <c:pt idx="3">
                  <c:v>0.19</c:v>
                </c:pt>
                <c:pt idx="4">
                  <c:v>0.21</c:v>
                </c:pt>
                <c:pt idx="5">
                  <c:v>0.24</c:v>
                </c:pt>
                <c:pt idx="6">
                  <c:v>0.36</c:v>
                </c:pt>
                <c:pt idx="7">
                  <c:v>0.41</c:v>
                </c:pt>
                <c:pt idx="8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0-44CE-97FD-9E2E5EB1C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Productivity</c:v>
                </c:pt>
                <c:pt idx="1">
                  <c:v>Manufacturing capacity</c:v>
                </c:pt>
                <c:pt idx="2">
                  <c:v>Cash Availability</c:v>
                </c:pt>
                <c:pt idx="3">
                  <c:v>Revenue</c:v>
                </c:pt>
                <c:pt idx="4">
                  <c:v>Investment in capital/automation</c:v>
                </c:pt>
                <c:pt idx="5">
                  <c:v>Employee layoffs</c:v>
                </c:pt>
                <c:pt idx="6">
                  <c:v>Employee furloughs</c:v>
                </c:pt>
                <c:pt idx="7">
                  <c:v>Requested financial assistance</c:v>
                </c:pt>
                <c:pt idx="8">
                  <c:v>Supply chain delays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0.38</c:v>
                </c:pt>
                <c:pt idx="1">
                  <c:v>0.56000000000000005</c:v>
                </c:pt>
                <c:pt idx="2">
                  <c:v>0.43</c:v>
                </c:pt>
                <c:pt idx="3">
                  <c:v>0.2</c:v>
                </c:pt>
                <c:pt idx="4">
                  <c:v>0.43</c:v>
                </c:pt>
                <c:pt idx="5">
                  <c:v>0.57999999999999996</c:v>
                </c:pt>
                <c:pt idx="6">
                  <c:v>0.48</c:v>
                </c:pt>
                <c:pt idx="7">
                  <c:v>0.39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0-44CE-97FD-9E2E5EB1C4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Productivity</c:v>
                </c:pt>
                <c:pt idx="1">
                  <c:v>Manufacturing capacity</c:v>
                </c:pt>
                <c:pt idx="2">
                  <c:v>Cash Availability</c:v>
                </c:pt>
                <c:pt idx="3">
                  <c:v>Revenue</c:v>
                </c:pt>
                <c:pt idx="4">
                  <c:v>Investment in capital/automation</c:v>
                </c:pt>
                <c:pt idx="5">
                  <c:v>Employee layoffs</c:v>
                </c:pt>
                <c:pt idx="6">
                  <c:v>Employee furloughs</c:v>
                </c:pt>
                <c:pt idx="7">
                  <c:v>Requested financial assistance</c:v>
                </c:pt>
                <c:pt idx="8">
                  <c:v>Supply chain delays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0.43</c:v>
                </c:pt>
                <c:pt idx="1">
                  <c:v>0.24</c:v>
                </c:pt>
                <c:pt idx="2">
                  <c:v>0.37</c:v>
                </c:pt>
                <c:pt idx="3">
                  <c:v>0.61</c:v>
                </c:pt>
                <c:pt idx="4">
                  <c:v>0.32</c:v>
                </c:pt>
                <c:pt idx="5">
                  <c:v>0.05</c:v>
                </c:pt>
                <c:pt idx="6">
                  <c:v>0.04</c:v>
                </c:pt>
                <c:pt idx="7">
                  <c:v>0.05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70-44CE-97FD-9E2E5EB1C4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Productivity</c:v>
                </c:pt>
                <c:pt idx="1">
                  <c:v>Manufacturing capacity</c:v>
                </c:pt>
                <c:pt idx="2">
                  <c:v>Cash Availability</c:v>
                </c:pt>
                <c:pt idx="3">
                  <c:v>Revenue</c:v>
                </c:pt>
                <c:pt idx="4">
                  <c:v>Investment in capital/automation</c:v>
                </c:pt>
                <c:pt idx="5">
                  <c:v>Employee layoffs</c:v>
                </c:pt>
                <c:pt idx="6">
                  <c:v>Employee furloughs</c:v>
                </c:pt>
                <c:pt idx="7">
                  <c:v>Requested financial assistance</c:v>
                </c:pt>
                <c:pt idx="8">
                  <c:v>Supply chain delays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0.03</c:v>
                </c:pt>
                <c:pt idx="1">
                  <c:v>0.03</c:v>
                </c:pt>
                <c:pt idx="2">
                  <c:v>0.02</c:v>
                </c:pt>
                <c:pt idx="3">
                  <c:v>0</c:v>
                </c:pt>
                <c:pt idx="4">
                  <c:v>0.04</c:v>
                </c:pt>
                <c:pt idx="5">
                  <c:v>0.13</c:v>
                </c:pt>
                <c:pt idx="6">
                  <c:v>0.12</c:v>
                </c:pt>
                <c:pt idx="7">
                  <c:v>0.15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93-4422-9E19-9F6457DEB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0370367"/>
        <c:axId val="2015724671"/>
      </c:barChart>
      <c:catAx>
        <c:axId val="1203703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724671"/>
        <c:crosses val="autoZero"/>
        <c:auto val="1"/>
        <c:lblAlgn val="ctr"/>
        <c:lblOffset val="100"/>
        <c:noMultiLvlLbl val="0"/>
      </c:catAx>
      <c:valAx>
        <c:axId val="2015724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70367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63977328920857E-2"/>
          <c:y val="8.0949339166559442E-2"/>
          <c:w val="0.37103646011639851"/>
          <c:h val="0.896507187367879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F3-49B1-B94D-0591845EB8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F3-49B1-B94D-0591845EB8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F3-49B1-B94D-0591845EB8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F3-49B1-B94D-0591845EB8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F3-49B1-B94D-0591845EB82F}"/>
              </c:ext>
            </c:extLst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5F3-49B1-B94D-0591845EB8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5F3-49B1-B94D-0591845EB8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1 month or less</c:v>
                </c:pt>
                <c:pt idx="1">
                  <c:v>2-3 months</c:v>
                </c:pt>
                <c:pt idx="2">
                  <c:v>4-6 months</c:v>
                </c:pt>
                <c:pt idx="3">
                  <c:v>More than 6 months</c:v>
                </c:pt>
                <c:pt idx="4">
                  <c:v>I don't believe my business will go back to normal</c:v>
                </c:pt>
                <c:pt idx="5">
                  <c:v>There has been little or no effect on my business</c:v>
                </c:pt>
                <c:pt idx="6">
                  <c:v>Going out of business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0.02</c:v>
                </c:pt>
                <c:pt idx="1">
                  <c:v>0.04</c:v>
                </c:pt>
                <c:pt idx="2">
                  <c:v>0.15</c:v>
                </c:pt>
                <c:pt idx="3">
                  <c:v>0.48</c:v>
                </c:pt>
                <c:pt idx="4">
                  <c:v>0.11</c:v>
                </c:pt>
                <c:pt idx="5">
                  <c:v>0.19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2-46E2-89B6-61E327A9A4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756238350640948"/>
          <c:y val="5.7867502435616995E-2"/>
          <c:w val="0.47215451329453384"/>
          <c:h val="0.91035579721589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/>
              <a:t>Ninth District</a:t>
            </a:r>
            <a:r>
              <a:rPr lang="en-US" sz="2000" b="1" baseline="0" dirty="0"/>
              <a:t> </a:t>
            </a:r>
            <a:endParaRPr lang="en-US" sz="2000" b="1" dirty="0"/>
          </a:p>
        </c:rich>
      </c:tx>
      <c:layout>
        <c:manualLayout>
          <c:xMode val="edge"/>
          <c:yMode val="edge"/>
          <c:x val="3.4645245551977406E-2"/>
          <c:y val="3.0392184765915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059656575188564E-2"/>
          <c:y val="0.11895957532693292"/>
          <c:w val="0.95599235872358779"/>
          <c:h val="0.816384071920177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MN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7A-480D-8D9F-11C1776F4F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7A-480D-8D9F-11C1776F4F6B}"/>
              </c:ext>
            </c:extLst>
          </c:dPt>
          <c:dPt>
            <c:idx val="2"/>
            <c:bubble3D val="0"/>
            <c:explosion val="13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7A-480D-8D9F-11C1776F4F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7A-480D-8D9F-11C1776F4F6B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7A-480D-8D9F-11C1776F4F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7A-480D-8D9F-11C1776F4F6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37A-480D-8D9F-11C1776F4F6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0DE-4847-9181-5941C2EEA42F}"/>
              </c:ext>
            </c:extLst>
          </c:dPt>
          <c:dLbls>
            <c:dLbl>
              <c:idx val="6"/>
              <c:layout>
                <c:manualLayout>
                  <c:x val="4.0776187122042763E-2"/>
                  <c:y val="4.08826485225445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7A-480D-8D9F-11C1776F4F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Natural resources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Trade, Transportation &amp; Utilities</c:v>
                </c:pt>
                <c:pt idx="4">
                  <c:v>Professional and Business Services</c:v>
                </c:pt>
                <c:pt idx="5">
                  <c:v>Other Services</c:v>
                </c:pt>
                <c:pt idx="6">
                  <c:v>Finance, Insurance &amp; Real Estate</c:v>
                </c:pt>
                <c:pt idx="7">
                  <c:v>Government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0.04</c:v>
                </c:pt>
                <c:pt idx="1">
                  <c:v>0.04</c:v>
                </c:pt>
                <c:pt idx="2">
                  <c:v>0.15</c:v>
                </c:pt>
                <c:pt idx="3">
                  <c:v>0.17</c:v>
                </c:pt>
                <c:pt idx="4">
                  <c:v>0.11</c:v>
                </c:pt>
                <c:pt idx="5">
                  <c:v>0.19</c:v>
                </c:pt>
                <c:pt idx="6">
                  <c:v>0.2</c:v>
                </c:pt>
                <c:pt idx="7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37A-480D-8D9F-11C1776F4F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/>
              <a:t>U.S.</a:t>
            </a:r>
          </a:p>
        </c:rich>
      </c:tx>
      <c:layout>
        <c:manualLayout>
          <c:xMode val="edge"/>
          <c:yMode val="edge"/>
          <c:x val="0.10842289155064729"/>
          <c:y val="1.0290595894376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706821765568783E-2"/>
          <c:y val="7.618079523618336E-2"/>
          <c:w val="0.39157719267615076"/>
          <c:h val="0.768064494048685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D8-43EC-B274-F53D4F60544D}"/>
              </c:ext>
            </c:extLst>
          </c:dPt>
          <c:dPt>
            <c:idx val="1"/>
            <c:bubble3D val="0"/>
            <c:explosion val="16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D8-43EC-B274-F53D4F6054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D8-43EC-B274-F53D4F6054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D8-43EC-B274-F53D4F60544D}"/>
              </c:ext>
            </c:extLst>
          </c:dPt>
          <c:dPt>
            <c:idx val="4"/>
            <c:bubble3D val="0"/>
            <c:explosion val="2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D8-43EC-B274-F53D4F60544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D8-43EC-B274-F53D4F60544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DD8-43EC-B274-F53D4F60544D}"/>
              </c:ext>
            </c:extLst>
          </c:dPt>
          <c:dLbls>
            <c:dLbl>
              <c:idx val="6"/>
              <c:layout>
                <c:manualLayout>
                  <c:x val="3.2110212177739364E-2"/>
                  <c:y val="7.2462465123694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D8-43EC-B274-F53D4F6054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Construction</c:v>
                </c:pt>
                <c:pt idx="1">
                  <c:v>Manufacturing</c:v>
                </c:pt>
                <c:pt idx="2">
                  <c:v>Trade, Transportation and Utilities</c:v>
                </c:pt>
                <c:pt idx="3">
                  <c:v>Other Services</c:v>
                </c:pt>
                <c:pt idx="4">
                  <c:v>Professional and Business Services</c:v>
                </c:pt>
                <c:pt idx="5">
                  <c:v>Financial Services</c:v>
                </c:pt>
                <c:pt idx="6">
                  <c:v>Government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0.05</c:v>
                </c:pt>
                <c:pt idx="1">
                  <c:v>0.09</c:v>
                </c:pt>
                <c:pt idx="2">
                  <c:v>0.19</c:v>
                </c:pt>
                <c:pt idx="3">
                  <c:v>0.31</c:v>
                </c:pt>
                <c:pt idx="4">
                  <c:v>0.14000000000000001</c:v>
                </c:pt>
                <c:pt idx="5">
                  <c:v>0.06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DD8-43EC-B274-F53D4F60544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391278435532127E-3"/>
          <c:y val="0.82467016236163471"/>
          <c:w val="0.99886087215644681"/>
          <c:h val="0.17532983763836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/>
              <a:t>Ninth</a:t>
            </a:r>
            <a:r>
              <a:rPr lang="en-US" sz="2000" b="1" baseline="0" dirty="0"/>
              <a:t> District</a:t>
            </a:r>
            <a:endParaRPr lang="en-US" sz="2000" b="1" dirty="0"/>
          </a:p>
        </c:rich>
      </c:tx>
      <c:layout>
        <c:manualLayout>
          <c:xMode val="edge"/>
          <c:yMode val="edge"/>
          <c:x val="3.0760691490977723E-2"/>
          <c:y val="1.6788288892387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8.8945302554115327E-2"/>
          <c:w val="1"/>
          <c:h val="0.901498387764502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Ninth District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60-4518-8674-D5AC9276711A}"/>
              </c:ext>
            </c:extLst>
          </c:dPt>
          <c:dPt>
            <c:idx val="1"/>
            <c:bubble3D val="0"/>
            <c:explosion val="15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60-4518-8674-D5AC927671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60-4518-8674-D5AC927671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60-4518-8674-D5AC9276711A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60-4518-8674-D5AC927671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560-4518-8674-D5AC9276711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560-4518-8674-D5AC9276711A}"/>
              </c:ext>
            </c:extLst>
          </c:dPt>
          <c:dLbls>
            <c:dLbl>
              <c:idx val="6"/>
              <c:layout>
                <c:manualLayout>
                  <c:x val="0.1155219756041751"/>
                  <c:y val="0.100943344034990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560-4518-8674-D5AC92767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Construction</c:v>
                </c:pt>
                <c:pt idx="1">
                  <c:v>Manufacturing</c:v>
                </c:pt>
                <c:pt idx="2">
                  <c:v>Trade, Transportation and Utilities</c:v>
                </c:pt>
                <c:pt idx="3">
                  <c:v>Other Services</c:v>
                </c:pt>
                <c:pt idx="4">
                  <c:v>Professional and Business Services</c:v>
                </c:pt>
                <c:pt idx="5">
                  <c:v>Financial Services</c:v>
                </c:pt>
                <c:pt idx="6">
                  <c:v>Government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0.04</c:v>
                </c:pt>
                <c:pt idx="1">
                  <c:v>0.13</c:v>
                </c:pt>
                <c:pt idx="2">
                  <c:v>0.2</c:v>
                </c:pt>
                <c:pt idx="3">
                  <c:v>0.3</c:v>
                </c:pt>
                <c:pt idx="4">
                  <c:v>0.12</c:v>
                </c:pt>
                <c:pt idx="5">
                  <c:v>0.06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560-4518-8674-D5AC927671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2020 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Number of orders</c:v>
                </c:pt>
                <c:pt idx="1">
                  <c:v>Product/service production level</c:v>
                </c:pt>
                <c:pt idx="2">
                  <c:v>Employment level</c:v>
                </c:pt>
                <c:pt idx="3">
                  <c:v>Labor Availability</c:v>
                </c:pt>
                <c:pt idx="4">
                  <c:v>Investment in plant/equipment</c:v>
                </c:pt>
                <c:pt idx="5">
                  <c:v>Selling Prices</c:v>
                </c:pt>
                <c:pt idx="6">
                  <c:v>Profits</c:v>
                </c:pt>
                <c:pt idx="7">
                  <c:v>Productivity</c:v>
                </c:pt>
                <c:pt idx="8">
                  <c:v>Exports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36.040610000000001</c:v>
                </c:pt>
                <c:pt idx="1">
                  <c:v>37.372450000000001</c:v>
                </c:pt>
                <c:pt idx="2">
                  <c:v>40.355330000000002</c:v>
                </c:pt>
                <c:pt idx="3">
                  <c:v>30.569949999999999</c:v>
                </c:pt>
                <c:pt idx="4">
                  <c:v>44.260199999999998</c:v>
                </c:pt>
                <c:pt idx="5">
                  <c:v>53.944020000000002</c:v>
                </c:pt>
                <c:pt idx="6">
                  <c:v>35.549869999999999</c:v>
                </c:pt>
                <c:pt idx="7">
                  <c:v>43.765900000000002</c:v>
                </c:pt>
                <c:pt idx="8">
                  <c:v>34.806629999999998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B-4D76-95F0-D4179F26F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1994415"/>
        <c:axId val="1676480063"/>
      </c:barChart>
      <c:catAx>
        <c:axId val="17319944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EDEEEF">
                <a:lumMod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480063"/>
        <c:crosses val="autoZero"/>
        <c:auto val="1"/>
        <c:lblAlgn val="ctr"/>
        <c:lblOffset val="100"/>
        <c:noMultiLvlLbl val="0"/>
      </c:catAx>
      <c:valAx>
        <c:axId val="1676480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Diffusion index*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994415"/>
        <c:crosses val="max"/>
        <c:crossBetween val="between"/>
      </c:valAx>
      <c:spPr>
        <a:noFill/>
        <a:ln w="12700">
          <a:solidFill>
            <a:srgbClr val="EDEEEF">
              <a:lumMod val="10000"/>
            </a:srgb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Orders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Sheet1!$B$2:$B$17</c:f>
              <c:numCache>
                <c:formatCode>0.0</c:formatCode>
                <c:ptCount val="16"/>
                <c:pt idx="0">
                  <c:v>63.192612137203177</c:v>
                </c:pt>
                <c:pt idx="1">
                  <c:v>63.824289405684752</c:v>
                </c:pt>
                <c:pt idx="2">
                  <c:v>57</c:v>
                </c:pt>
                <c:pt idx="3">
                  <c:v>42.447916666666664</c:v>
                </c:pt>
                <c:pt idx="4">
                  <c:v>21</c:v>
                </c:pt>
                <c:pt idx="5">
                  <c:v>63.745019920318725</c:v>
                </c:pt>
                <c:pt idx="6">
                  <c:v>62.144702842377264</c:v>
                </c:pt>
                <c:pt idx="7">
                  <c:v>61</c:v>
                </c:pt>
                <c:pt idx="8">
                  <c:v>58.203125</c:v>
                </c:pt>
                <c:pt idx="9">
                  <c:v>63.078703703703695</c:v>
                </c:pt>
                <c:pt idx="10">
                  <c:v>53.016241299303942</c:v>
                </c:pt>
                <c:pt idx="11">
                  <c:v>47.858939999999997</c:v>
                </c:pt>
                <c:pt idx="12">
                  <c:v>68.523679999999999</c:v>
                </c:pt>
                <c:pt idx="13">
                  <c:v>68.010750000000002</c:v>
                </c:pt>
                <c:pt idx="14">
                  <c:v>53.314120000000003</c:v>
                </c:pt>
                <c:pt idx="15">
                  <c:v>36.040610000000001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CD-4AD7-B5A5-436F104384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Production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Sheet1!$C$2:$C$17</c:f>
              <c:numCache>
                <c:formatCode>0.0</c:formatCode>
                <c:ptCount val="16"/>
                <c:pt idx="0">
                  <c:v>64.775725593667545</c:v>
                </c:pt>
                <c:pt idx="1">
                  <c:v>64.987080103359176</c:v>
                </c:pt>
                <c:pt idx="2">
                  <c:v>60</c:v>
                </c:pt>
                <c:pt idx="3">
                  <c:v>45.5026455026455</c:v>
                </c:pt>
                <c:pt idx="4">
                  <c:v>23</c:v>
                </c:pt>
                <c:pt idx="5">
                  <c:v>64.717741935483858</c:v>
                </c:pt>
                <c:pt idx="6">
                  <c:v>62.760416666666664</c:v>
                </c:pt>
                <c:pt idx="7">
                  <c:v>60</c:v>
                </c:pt>
                <c:pt idx="8">
                  <c:v>60.602094240837701</c:v>
                </c:pt>
                <c:pt idx="9">
                  <c:v>66.08391608391608</c:v>
                </c:pt>
                <c:pt idx="10">
                  <c:v>51.511627906976742</c:v>
                </c:pt>
                <c:pt idx="11">
                  <c:v>49.49109</c:v>
                </c:pt>
                <c:pt idx="12">
                  <c:v>70.16807</c:v>
                </c:pt>
                <c:pt idx="13">
                  <c:v>69.376689999999996</c:v>
                </c:pt>
                <c:pt idx="14">
                  <c:v>55.362319999999997</c:v>
                </c:pt>
                <c:pt idx="15">
                  <c:v>37.372450000000001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CD-4AD7-B5A5-436F104384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Employment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Sheet1!$D$2:$D$17</c:f>
              <c:numCache>
                <c:formatCode>0.0</c:formatCode>
                <c:ptCount val="16"/>
                <c:pt idx="0">
                  <c:v>57.180851063829785</c:v>
                </c:pt>
                <c:pt idx="1">
                  <c:v>57.989690721649481</c:v>
                </c:pt>
                <c:pt idx="2">
                  <c:v>53</c:v>
                </c:pt>
                <c:pt idx="3">
                  <c:v>44.973544973544968</c:v>
                </c:pt>
                <c:pt idx="4">
                  <c:v>23</c:v>
                </c:pt>
                <c:pt idx="5">
                  <c:v>55.928853754940711</c:v>
                </c:pt>
                <c:pt idx="6">
                  <c:v>55.958549222797927</c:v>
                </c:pt>
                <c:pt idx="7">
                  <c:v>53</c:v>
                </c:pt>
                <c:pt idx="8">
                  <c:v>56.005221932114878</c:v>
                </c:pt>
                <c:pt idx="9">
                  <c:v>59.584295612009242</c:v>
                </c:pt>
                <c:pt idx="10">
                  <c:v>56.97674418604651</c:v>
                </c:pt>
                <c:pt idx="11">
                  <c:v>48.730960000000003</c:v>
                </c:pt>
                <c:pt idx="12">
                  <c:v>60.863509999999998</c:v>
                </c:pt>
                <c:pt idx="13">
                  <c:v>62.872629999999994</c:v>
                </c:pt>
                <c:pt idx="14">
                  <c:v>52.011490000000002</c:v>
                </c:pt>
                <c:pt idx="15">
                  <c:v>40.355330000000002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6D-4045-BAF1-E7415DBD9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0918895"/>
        <c:axId val="1670287311"/>
      </c:lineChart>
      <c:catAx>
        <c:axId val="173091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287311"/>
        <c:crosses val="autoZero"/>
        <c:auto val="1"/>
        <c:lblAlgn val="ctr"/>
        <c:lblOffset val="100"/>
        <c:noMultiLvlLbl val="0"/>
      </c:catAx>
      <c:valAx>
        <c:axId val="1670287311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918895"/>
        <c:crosses val="autoZero"/>
        <c:crossBetween val="between"/>
        <c:majorUnit val="10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2021 Expectations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700996614553618"/>
          <c:y val="0.14208291407402435"/>
          <c:w val="0.51651299022404806"/>
          <c:h val="0.769138195414259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 Performance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Number of orders</c:v>
                </c:pt>
                <c:pt idx="1">
                  <c:v>Product/service production level</c:v>
                </c:pt>
                <c:pt idx="2">
                  <c:v>Employment level</c:v>
                </c:pt>
                <c:pt idx="3">
                  <c:v>Labor Availability</c:v>
                </c:pt>
                <c:pt idx="4">
                  <c:v>Investment in plant/equipment</c:v>
                </c:pt>
                <c:pt idx="5">
                  <c:v>Selling Prices</c:v>
                </c:pt>
                <c:pt idx="6">
                  <c:v>Profits</c:v>
                </c:pt>
                <c:pt idx="7">
                  <c:v>Productivity</c:v>
                </c:pt>
                <c:pt idx="8">
                  <c:v>Exports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36.040610000000001</c:v>
                </c:pt>
                <c:pt idx="1">
                  <c:v>37.372450000000001</c:v>
                </c:pt>
                <c:pt idx="2">
                  <c:v>40.355330000000002</c:v>
                </c:pt>
                <c:pt idx="3">
                  <c:v>30.569949999999999</c:v>
                </c:pt>
                <c:pt idx="4">
                  <c:v>44.260199999999998</c:v>
                </c:pt>
                <c:pt idx="5">
                  <c:v>53.944020000000002</c:v>
                </c:pt>
                <c:pt idx="6">
                  <c:v>35.549869999999999</c:v>
                </c:pt>
                <c:pt idx="7">
                  <c:v>43.765900000000002</c:v>
                </c:pt>
                <c:pt idx="8">
                  <c:v>34.806629999999998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B-4D76-95F0-D4179F26FD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 Outlook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Number of orders</c:v>
                </c:pt>
                <c:pt idx="1">
                  <c:v>Product/service production level</c:v>
                </c:pt>
                <c:pt idx="2">
                  <c:v>Employment level</c:v>
                </c:pt>
                <c:pt idx="3">
                  <c:v>Labor Availability</c:v>
                </c:pt>
                <c:pt idx="4">
                  <c:v>Investment in plant/equipment</c:v>
                </c:pt>
                <c:pt idx="5">
                  <c:v>Selling Prices</c:v>
                </c:pt>
                <c:pt idx="6">
                  <c:v>Profits</c:v>
                </c:pt>
                <c:pt idx="7">
                  <c:v>Productivity</c:v>
                </c:pt>
                <c:pt idx="8">
                  <c:v>Exports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67</c:v>
                </c:pt>
                <c:pt idx="1">
                  <c:v>65</c:v>
                </c:pt>
                <c:pt idx="2">
                  <c:v>64</c:v>
                </c:pt>
                <c:pt idx="3">
                  <c:v>39</c:v>
                </c:pt>
                <c:pt idx="4">
                  <c:v>54</c:v>
                </c:pt>
                <c:pt idx="5">
                  <c:v>66</c:v>
                </c:pt>
                <c:pt idx="6">
                  <c:v>54</c:v>
                </c:pt>
                <c:pt idx="7">
                  <c:v>62</c:v>
                </c:pt>
                <c:pt idx="8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B-41E4-9CF5-0918FC9E3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1994415"/>
        <c:axId val="1676480063"/>
      </c:barChart>
      <c:catAx>
        <c:axId val="17319944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EDEEEF">
                <a:lumMod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480063"/>
        <c:crosses val="autoZero"/>
        <c:auto val="1"/>
        <c:lblAlgn val="ctr"/>
        <c:lblOffset val="100"/>
        <c:noMultiLvlLbl val="0"/>
      </c:catAx>
      <c:valAx>
        <c:axId val="1676480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994415"/>
        <c:crosses val="max"/>
        <c:crossBetween val="between"/>
      </c:valAx>
      <c:spPr>
        <a:noFill/>
        <a:ln w="12700">
          <a:solidFill>
            <a:srgbClr val="EDEEEF">
              <a:lumMod val="10000"/>
            </a:srgbClr>
          </a:solidFill>
        </a:ln>
        <a:effectLst/>
      </c:spPr>
    </c:plotArea>
    <c:legend>
      <c:legendPos val="r"/>
      <c:layout>
        <c:manualLayout>
          <c:xMode val="edge"/>
          <c:yMode val="edge"/>
          <c:x val="0.86743999391380422"/>
          <c:y val="0.231160002362684"/>
          <c:w val="0.12531362927460155"/>
          <c:h val="0.4484384558559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Orders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Sheet1!$B$2:$B$17</c:f>
              <c:numCache>
                <c:formatCode>0.0</c:formatCode>
                <c:ptCount val="16"/>
                <c:pt idx="0">
                  <c:v>70.44854881266491</c:v>
                </c:pt>
                <c:pt idx="1">
                  <c:v>72.409326424870471</c:v>
                </c:pt>
                <c:pt idx="2">
                  <c:v>66</c:v>
                </c:pt>
                <c:pt idx="3">
                  <c:v>39.682539682539684</c:v>
                </c:pt>
                <c:pt idx="4">
                  <c:v>60</c:v>
                </c:pt>
                <c:pt idx="5">
                  <c:v>70.682730923694777</c:v>
                </c:pt>
                <c:pt idx="6">
                  <c:v>69.379844961240309</c:v>
                </c:pt>
                <c:pt idx="7">
                  <c:v>62</c:v>
                </c:pt>
                <c:pt idx="8">
                  <c:v>66.318537859007833</c:v>
                </c:pt>
                <c:pt idx="9">
                  <c:v>70.232558139534888</c:v>
                </c:pt>
                <c:pt idx="10">
                  <c:v>61.600928074245942</c:v>
                </c:pt>
                <c:pt idx="11">
                  <c:v>69.670049999999989</c:v>
                </c:pt>
                <c:pt idx="12">
                  <c:v>78.431370000000001</c:v>
                </c:pt>
                <c:pt idx="13">
                  <c:v>69.105689999999996</c:v>
                </c:pt>
                <c:pt idx="14">
                  <c:v>67.341040000000007</c:v>
                </c:pt>
                <c:pt idx="15">
                  <c:v>66.836730000000003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CD-4AD7-B5A5-436F104384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Production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Sheet1!$C$2:$C$17</c:f>
              <c:numCache>
                <c:formatCode>0.0</c:formatCode>
                <c:ptCount val="16"/>
                <c:pt idx="0">
                  <c:v>70.42440318302387</c:v>
                </c:pt>
                <c:pt idx="1">
                  <c:v>72.538860103626945</c:v>
                </c:pt>
                <c:pt idx="2">
                  <c:v>66</c:v>
                </c:pt>
                <c:pt idx="3">
                  <c:v>41.129032258064512</c:v>
                </c:pt>
                <c:pt idx="4">
                  <c:v>60</c:v>
                </c:pt>
                <c:pt idx="5">
                  <c:v>71.975806451612897</c:v>
                </c:pt>
                <c:pt idx="6">
                  <c:v>68.441558441558442</c:v>
                </c:pt>
                <c:pt idx="7">
                  <c:v>61</c:v>
                </c:pt>
                <c:pt idx="8">
                  <c:v>66.145833333333343</c:v>
                </c:pt>
                <c:pt idx="9">
                  <c:v>71.077283372365343</c:v>
                </c:pt>
                <c:pt idx="10">
                  <c:v>54.895104895104893</c:v>
                </c:pt>
                <c:pt idx="11">
                  <c:v>69.38776</c:v>
                </c:pt>
                <c:pt idx="12">
                  <c:v>76.89076</c:v>
                </c:pt>
                <c:pt idx="13">
                  <c:v>68.91892</c:v>
                </c:pt>
                <c:pt idx="14">
                  <c:v>67.826089999999994</c:v>
                </c:pt>
                <c:pt idx="15">
                  <c:v>65.206190000000007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CD-4AD7-B5A5-436F104384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Employment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Sheet1!$D$2:$D$17</c:f>
              <c:numCache>
                <c:formatCode>0.0</c:formatCode>
                <c:ptCount val="16"/>
                <c:pt idx="0">
                  <c:v>62.101063829787236</c:v>
                </c:pt>
                <c:pt idx="1">
                  <c:v>62.403100775193799</c:v>
                </c:pt>
                <c:pt idx="2">
                  <c:v>57</c:v>
                </c:pt>
                <c:pt idx="3">
                  <c:v>40.322580645161288</c:v>
                </c:pt>
                <c:pt idx="4">
                  <c:v>50</c:v>
                </c:pt>
                <c:pt idx="5">
                  <c:v>63.492063492063487</c:v>
                </c:pt>
                <c:pt idx="6">
                  <c:v>61.269430051813465</c:v>
                </c:pt>
                <c:pt idx="7">
                  <c:v>55</c:v>
                </c:pt>
                <c:pt idx="8">
                  <c:v>59.399477806788511</c:v>
                </c:pt>
                <c:pt idx="9">
                  <c:v>64.418604651162795</c:v>
                </c:pt>
                <c:pt idx="10">
                  <c:v>53.161592505854806</c:v>
                </c:pt>
                <c:pt idx="11">
                  <c:v>61.577610000000007</c:v>
                </c:pt>
                <c:pt idx="12">
                  <c:v>68.854749999999996</c:v>
                </c:pt>
                <c:pt idx="13">
                  <c:v>64.092140000000001</c:v>
                </c:pt>
                <c:pt idx="14">
                  <c:v>60.344830000000002</c:v>
                </c:pt>
                <c:pt idx="15">
                  <c:v>64.194370000000006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C4-41F5-9D9A-A690462D6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0918895"/>
        <c:axId val="1670287311"/>
      </c:lineChart>
      <c:catAx>
        <c:axId val="173091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287311"/>
        <c:crosses val="autoZero"/>
        <c:auto val="1"/>
        <c:lblAlgn val="ctr"/>
        <c:lblOffset val="100"/>
        <c:noMultiLvlLbl val="0"/>
      </c:catAx>
      <c:valAx>
        <c:axId val="1670287311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918895"/>
        <c:crosses val="autoZero"/>
        <c:crossBetween val="between"/>
        <c:majorUnit val="10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2021 Outlook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 outlook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Business investment</c:v>
                </c:pt>
                <c:pt idx="1">
                  <c:v>Employment</c:v>
                </c:pt>
                <c:pt idx="2">
                  <c:v>Consumer spending</c:v>
                </c:pt>
                <c:pt idx="3">
                  <c:v>Inflation</c:v>
                </c:pt>
                <c:pt idx="4">
                  <c:v>Economic growth</c:v>
                </c:pt>
                <c:pt idx="5">
                  <c:v>Corporate profits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56.25</c:v>
                </c:pt>
                <c:pt idx="1">
                  <c:v>57.725949999999997</c:v>
                </c:pt>
                <c:pt idx="2">
                  <c:v>54.651159999999997</c:v>
                </c:pt>
                <c:pt idx="3">
                  <c:v>68.155619999999999</c:v>
                </c:pt>
                <c:pt idx="4">
                  <c:v>58.670520000000003</c:v>
                </c:pt>
                <c:pt idx="5">
                  <c:v>54.373179999999998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B-4D76-95F0-D4179F26FD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 outlook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Business investment</c:v>
                </c:pt>
                <c:pt idx="1">
                  <c:v>Employment</c:v>
                </c:pt>
                <c:pt idx="2">
                  <c:v>Consumer spending</c:v>
                </c:pt>
                <c:pt idx="3">
                  <c:v>Inflation</c:v>
                </c:pt>
                <c:pt idx="4">
                  <c:v>Economic growth</c:v>
                </c:pt>
                <c:pt idx="5">
                  <c:v>Corporate profits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53.324809999999999</c:v>
                </c:pt>
                <c:pt idx="1">
                  <c:v>59.948979999999999</c:v>
                </c:pt>
                <c:pt idx="2">
                  <c:v>53.488370000000003</c:v>
                </c:pt>
                <c:pt idx="3">
                  <c:v>74.093260000000001</c:v>
                </c:pt>
                <c:pt idx="4">
                  <c:v>55.128210000000003</c:v>
                </c:pt>
                <c:pt idx="5">
                  <c:v>51.799489999999999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D-4F46-9A3B-1A187F46C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1994415"/>
        <c:axId val="1676480063"/>
      </c:barChart>
      <c:catAx>
        <c:axId val="17319944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EDEEEF">
                <a:lumMod val="10000"/>
                <a:alpha val="9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480063"/>
        <c:crosses val="autoZero"/>
        <c:auto val="1"/>
        <c:lblAlgn val="ctr"/>
        <c:lblOffset val="100"/>
        <c:noMultiLvlLbl val="0"/>
      </c:catAx>
      <c:valAx>
        <c:axId val="1676480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Diffusion index*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994415"/>
        <c:crosses val="max"/>
        <c:crossBetween val="between"/>
      </c:valAx>
      <c:spPr>
        <a:noFill/>
        <a:ln w="12700">
          <a:solidFill>
            <a:srgbClr val="EDEEEF">
              <a:lumMod val="10000"/>
            </a:srgbClr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DB4BE-0D8F-4A13-BE77-185B657E00F3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FE75-4A0B-4DE9-B8B9-12CED4F9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5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2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4254" y="640856"/>
            <a:ext cx="6449545" cy="10666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Today’s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04509" y="1846907"/>
            <a:ext cx="6449291" cy="4439593"/>
          </a:xfrm>
        </p:spPr>
        <p:txBody>
          <a:bodyPr anchor="ctr">
            <a:noAutofit/>
          </a:bodyPr>
          <a:lstStyle>
            <a:lvl1pPr marL="457200" indent="-457200">
              <a:lnSpc>
                <a:spcPts val="2800"/>
              </a:lnSpc>
              <a:spcAft>
                <a:spcPts val="1800"/>
              </a:spcAft>
              <a:buClr>
                <a:schemeClr val="accent2"/>
              </a:buClr>
              <a:buSzPct val="100000"/>
              <a:buFontTx/>
              <a:buChar char="●"/>
              <a:defRPr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item</a:t>
            </a:r>
          </a:p>
          <a:p>
            <a:pPr lvl="0"/>
            <a:r>
              <a:rPr lang="en-US" dirty="0"/>
              <a:t>Second item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 item</a:t>
            </a:r>
          </a:p>
          <a:p>
            <a:pPr lvl="0"/>
            <a:r>
              <a:rPr lang="en-US" dirty="0"/>
              <a:t>Sixth item</a:t>
            </a:r>
          </a:p>
          <a:p>
            <a:pPr lvl="0"/>
            <a:r>
              <a:rPr lang="en-US" dirty="0"/>
              <a:t>Seventh item</a:t>
            </a:r>
          </a:p>
        </p:txBody>
      </p:sp>
    </p:spTree>
    <p:extLst>
      <p:ext uri="{BB962C8B-B14F-4D97-AF65-F5344CB8AC3E}">
        <p14:creationId xmlns:p14="http://schemas.microsoft.com/office/powerpoint/2010/main" val="195325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44813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width chart/table with 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5"/>
            <a:ext cx="10515600" cy="4366054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Chart/Table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75325"/>
            <a:ext cx="7451725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100778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P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2756730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elen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212026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tr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C6F8C0-9F15-5444-982F-3FC7E518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2172948" cy="685799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406043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fi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" y="0"/>
            <a:ext cx="12192404" cy="686896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42140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bui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017B12-68EE-A64E-89B9-C11C7CA94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574179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hay bal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026144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7CA06B-21FF-8C40-BCFB-72158A3D0330}"/>
              </a:ext>
            </a:extLst>
          </p:cNvPr>
          <p:cNvSpPr/>
          <p:nvPr userDrawn="1"/>
        </p:nvSpPr>
        <p:spPr>
          <a:xfrm>
            <a:off x="-137401" y="0"/>
            <a:ext cx="12385156" cy="6864401"/>
          </a:xfrm>
          <a:prstGeom prst="rect">
            <a:avLst/>
          </a:prstGeom>
          <a:solidFill>
            <a:srgbClr val="003A5D">
              <a:alpha val="1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376789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peop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90277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06432"/>
            <a:ext cx="10515600" cy="7844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48929"/>
            <a:ext cx="10515600" cy="3569687"/>
          </a:xfr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800100" indent="-342900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>
              <a:lnSpc>
                <a:spcPts val="3000"/>
              </a:lnSpc>
              <a:spcBef>
                <a:spcPts val="500"/>
              </a:spcBef>
              <a:defRPr sz="1900"/>
            </a:lvl3pPr>
            <a:lvl4pPr>
              <a:lnSpc>
                <a:spcPts val="3000"/>
              </a:lnSpc>
              <a:spcBef>
                <a:spcPts val="500"/>
              </a:spcBef>
              <a:defRPr sz="1600"/>
            </a:lvl4pPr>
            <a:lvl5pPr marL="2171700" indent="-342900">
              <a:lnSpc>
                <a:spcPts val="3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aseline="0"/>
            </a:lvl5pPr>
            <a:lvl6pPr>
              <a:lnSpc>
                <a:spcPts val="3000"/>
              </a:lnSpc>
              <a:spcBef>
                <a:spcPts val="500"/>
              </a:spcBef>
              <a:defRPr/>
            </a:lvl6pPr>
          </a:lstStyle>
          <a:p>
            <a:pPr lvl="0"/>
            <a:r>
              <a:rPr lang="en-US" dirty="0"/>
              <a:t>Supporting details – ONE COLUMN (100 words max)</a:t>
            </a:r>
          </a:p>
          <a:p>
            <a:pPr lvl="0"/>
            <a:r>
              <a:rPr lang="en-US" dirty="0"/>
              <a:t>*Use for bullets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62874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semin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827029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peop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687721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adland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12192000" cy="68556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769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eo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12191999" cy="68556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75568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799185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or quote - beargra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290344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 or quote - beargras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294210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 or quote - beargra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640167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5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4"/>
            <a:ext cx="10515600" cy="4690907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Chart/Table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55793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2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06432"/>
            <a:ext cx="10515600" cy="7844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48929"/>
            <a:ext cx="10515600" cy="3569687"/>
          </a:xfrm>
        </p:spPr>
        <p:txBody>
          <a:bodyPr numCol="2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Supporting details – TWO COLUMNS (100 words max)</a:t>
            </a:r>
          </a:p>
          <a:p>
            <a:pPr lvl="0"/>
            <a:r>
              <a:rPr lang="en-US" dirty="0"/>
              <a:t>*Use for text-heavy 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56352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chart/table with 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5"/>
            <a:ext cx="10515600" cy="4366054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Chart/Table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75325"/>
            <a:ext cx="7451725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3755579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table/chart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60845" y="1612900"/>
            <a:ext cx="4673599" cy="443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233451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5582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Picture/table/chart/media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65560" y="1612900"/>
            <a:ext cx="4673599" cy="443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1440590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52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4254" y="1281712"/>
            <a:ext cx="6449545" cy="10666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Today’s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04509" y="2606675"/>
            <a:ext cx="6449291" cy="3679825"/>
          </a:xfrm>
        </p:spPr>
        <p:txBody>
          <a:bodyPr anchor="ctr">
            <a:noAutofit/>
          </a:bodyPr>
          <a:lstStyle>
            <a:lvl1pPr marL="457200" indent="-457200">
              <a:spcAft>
                <a:spcPts val="1800"/>
              </a:spcAft>
              <a:buClr>
                <a:schemeClr val="accent2"/>
              </a:buClr>
              <a:buSzPct val="100000"/>
              <a:buFontTx/>
              <a:buChar char="●"/>
              <a:defRPr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item</a:t>
            </a:r>
          </a:p>
          <a:p>
            <a:pPr lvl="0"/>
            <a:r>
              <a:rPr lang="en-US" dirty="0"/>
              <a:t>Second item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 item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04509" y="2348345"/>
            <a:ext cx="644929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53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06432"/>
            <a:ext cx="10515600" cy="7844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48929"/>
            <a:ext cx="10515600" cy="3569687"/>
          </a:xfr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Supporting details – ONE COLUMN (100 words max)</a:t>
            </a:r>
          </a:p>
          <a:p>
            <a:pPr lvl="0"/>
            <a:r>
              <a:rPr lang="en-US" dirty="0"/>
              <a:t>*Use for bullets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</p:spPr>
        <p:txBody>
          <a:bodyPr>
            <a:noAutofit/>
          </a:bodyPr>
          <a:lstStyle>
            <a:lvl1pPr marL="0" indent="0">
              <a:buNone/>
              <a:defRPr sz="24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60275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2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06432"/>
            <a:ext cx="10515600" cy="7844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48929"/>
            <a:ext cx="10515600" cy="3569687"/>
          </a:xfrm>
        </p:spPr>
        <p:txBody>
          <a:bodyPr numCol="2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Supporting details – TWO COLUMNS (100 words max)</a:t>
            </a:r>
          </a:p>
          <a:p>
            <a:pPr lvl="0"/>
            <a:r>
              <a:rPr lang="en-US" dirty="0"/>
              <a:t>*Use for text-heavy 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</p:spPr>
        <p:txBody>
          <a:bodyPr>
            <a:noAutofit/>
          </a:bodyPr>
          <a:lstStyle>
            <a:lvl1pPr marL="0" indent="0">
              <a:buNone/>
              <a:defRPr sz="24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886675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d key messag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203158"/>
            <a:ext cx="5787189" cy="52698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0" y="1612900"/>
            <a:ext cx="4610100" cy="4432300"/>
          </a:xfrm>
        </p:spPr>
        <p:txBody>
          <a:bodyPr>
            <a:normAutofit/>
          </a:bodyPr>
          <a:lstStyle>
            <a:lvl1pPr algn="l">
              <a:lnSpc>
                <a:spcPts val="5500"/>
              </a:lnSpc>
              <a:defRPr sz="3600"/>
            </a:lvl1pPr>
          </a:lstStyle>
          <a:p>
            <a:r>
              <a:rPr lang="en-US" dirty="0"/>
              <a:t>Key message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4155" y="1612900"/>
            <a:ext cx="5226483" cy="4432300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2pPr>
            <a:lvl3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3pPr>
            <a:lvl4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4pPr>
            <a:lvl5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3102098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table/chart/media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</p:spPr>
        <p:txBody>
          <a:bodyPr/>
          <a:lstStyle>
            <a:lvl1pPr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Picture/media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</p:spPr>
        <p:txBody>
          <a:bodyPr>
            <a:noAutofit/>
          </a:bodyPr>
          <a:lstStyle>
            <a:lvl1pPr marL="0" indent="0">
              <a:buNone/>
              <a:defRPr sz="24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60845" y="1612900"/>
            <a:ext cx="4673599" cy="4432300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3935659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table/chart/media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91" y="1612900"/>
            <a:ext cx="4860636" cy="4432300"/>
          </a:xfrm>
        </p:spPr>
        <p:txBody>
          <a:bodyPr/>
          <a:lstStyle>
            <a:lvl1pPr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Picture/media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68518" cy="490882"/>
          </a:xfrm>
        </p:spPr>
        <p:txBody>
          <a:bodyPr>
            <a:noAutofit/>
          </a:bodyPr>
          <a:lstStyle>
            <a:lvl1pPr marL="0" indent="0">
              <a:buNone/>
              <a:defRPr sz="24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1612900"/>
            <a:ext cx="4975658" cy="4432300"/>
          </a:xfrm>
        </p:spPr>
        <p:txBody>
          <a:bodyPr anchor="ctr" anchorCtr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362694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d key messag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203158"/>
            <a:ext cx="5787189" cy="55054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0" y="1612900"/>
            <a:ext cx="4610100" cy="4724526"/>
          </a:xfrm>
        </p:spPr>
        <p:txBody>
          <a:bodyPr>
            <a:normAutofit/>
          </a:bodyPr>
          <a:lstStyle>
            <a:lvl1pPr algn="l">
              <a:lnSpc>
                <a:spcPts val="5500"/>
              </a:lnSpc>
              <a:defRPr sz="3600"/>
            </a:lvl1pPr>
          </a:lstStyle>
          <a:p>
            <a:r>
              <a:rPr lang="en-US" dirty="0"/>
              <a:t>Key message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4154" y="1203159"/>
            <a:ext cx="5967846" cy="5505460"/>
          </a:xfrm>
        </p:spPr>
        <p:txBody>
          <a:bodyPr rIns="4572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2pPr>
            <a:lvl3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3pPr>
            <a:lvl4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4pPr>
            <a:lvl5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 OR 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1886175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637696" cy="490882"/>
          </a:xfrm>
        </p:spPr>
        <p:txBody>
          <a:bodyPr>
            <a:noAutofit/>
          </a:bodyPr>
          <a:lstStyle>
            <a:lvl1pPr marL="0" indent="0">
              <a:buNone/>
              <a:defRPr sz="24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62993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MP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2188"/>
            <a:ext cx="12188388" cy="68536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3135579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or quote - hay bal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" y="5862"/>
            <a:ext cx="12175319" cy="684627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992955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2188"/>
            <a:ext cx="12188388" cy="685362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59490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media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</p:spPr>
        <p:txBody>
          <a:bodyPr/>
          <a:lstStyle>
            <a:lvl1pPr>
              <a:defRPr baseline="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Picture/media</a:t>
            </a:r>
          </a:p>
          <a:p>
            <a:pPr lvl="0"/>
            <a:r>
              <a:rPr lang="en-US" dirty="0"/>
              <a:t>(Please use the CHART MASTER for charts)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60845" y="1612900"/>
            <a:ext cx="4673599" cy="4432300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192424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media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91" y="1612900"/>
            <a:ext cx="4860636" cy="4432300"/>
          </a:xfrm>
        </p:spPr>
        <p:txBody>
          <a:bodyPr/>
          <a:lstStyle>
            <a:lvl1pPr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Picture/media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68518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1612900"/>
            <a:ext cx="4975658" cy="4432300"/>
          </a:xfrm>
        </p:spPr>
        <p:txBody>
          <a:bodyPr anchor="ctr" anchorCtr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201997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637696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6977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width media/image with 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5"/>
            <a:ext cx="10515600" cy="4366054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Chart/Table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75325"/>
            <a:ext cx="7451725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304825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7.jp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7940" y="239820"/>
            <a:ext cx="11145860" cy="443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81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Key message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07275"/>
            <a:ext cx="10515600" cy="356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Supporting details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 userDrawn="1"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63" r:id="rId3"/>
    <p:sldLayoutId id="2147483664" r:id="rId4"/>
    <p:sldLayoutId id="2147483670" r:id="rId5"/>
    <p:sldLayoutId id="2147483673" r:id="rId6"/>
    <p:sldLayoutId id="2147483665" r:id="rId7"/>
    <p:sldLayoutId id="2147483713" r:id="rId8"/>
    <p:sldLayoutId id="2147483719" r:id="rId9"/>
    <p:sldLayoutId id="2147483720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1000"/>
        </a:spcBef>
        <a:spcAft>
          <a:spcPts val="1200"/>
        </a:spcAft>
        <a:buClr>
          <a:schemeClr val="tx1"/>
        </a:buClr>
        <a:buFont typeface="Arial" panose="020B0604020202020204" pitchFamily="34" charset="0"/>
        <a:buNone/>
        <a:defRPr sz="2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9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6pPr>
      <a:lvl7pPr marL="3086100" indent="-342900" algn="l" defTabSz="914400" rtl="0" eaLnBrk="1" latinLnBrk="0" hangingPunct="1">
        <a:lnSpc>
          <a:spcPts val="3000"/>
        </a:lnSpc>
        <a:spcBef>
          <a:spcPts val="50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3A5D"/>
            </a:gs>
            <a:gs pos="100000">
              <a:srgbClr val="45C2B1"/>
            </a:gs>
          </a:gsLst>
          <a:lin ang="20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918357" y="1623080"/>
            <a:ext cx="8494986" cy="3471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69580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4" r:id="rId2"/>
    <p:sldLayoutId id="2147483679" r:id="rId3"/>
    <p:sldLayoutId id="2147483687" r:id="rId4"/>
    <p:sldLayoutId id="2147483688" r:id="rId5"/>
    <p:sldLayoutId id="2147483689" r:id="rId6"/>
    <p:sldLayoutId id="2147483690" r:id="rId7"/>
    <p:sldLayoutId id="2147483706" r:id="rId8"/>
    <p:sldLayoutId id="2147483708" r:id="rId9"/>
    <p:sldLayoutId id="2147483707" r:id="rId10"/>
    <p:sldLayoutId id="2147483709" r:id="rId11"/>
    <p:sldLayoutId id="2147483710" r:id="rId12"/>
    <p:sldLayoutId id="2147483700" r:id="rId13"/>
    <p:sldLayoutId id="2147483701" r:id="rId14"/>
    <p:sldLayoutId id="2147483702" r:id="rId15"/>
    <p:sldLayoutId id="2147483703" r:id="rId16"/>
    <p:sldLayoutId id="2147483718" r:id="rId17"/>
  </p:sldLayoutIdLst>
  <p:txStyles>
    <p:titleStyle>
      <a:lvl1pPr marL="0" marR="0" indent="0" algn="ctr" defTabSz="914400" rtl="0" eaLnBrk="1" fontAlgn="auto" latinLnBrk="0" hangingPunct="1">
        <a:lnSpc>
          <a:spcPts val="5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7940" y="239820"/>
            <a:ext cx="11145860" cy="443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 userDrawn="1"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4" r:id="rId3"/>
    <p:sldLayoutId id="2147483705" r:id="rId4"/>
    <p:sldLayoutId id="214748371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7940" y="239820"/>
            <a:ext cx="11145860" cy="443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81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Key message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07275"/>
            <a:ext cx="10515600" cy="356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Supporting details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 userDrawn="1"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3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accent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oseph.mahon@mpls.frb.org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64850" y="588233"/>
            <a:ext cx="10304463" cy="2795084"/>
          </a:xfrm>
        </p:spPr>
        <p:txBody>
          <a:bodyPr/>
          <a:lstStyle/>
          <a:p>
            <a:r>
              <a:rPr lang="en-US" sz="5400" dirty="0"/>
              <a:t>economic conditions in Manufacturing</a:t>
            </a:r>
          </a:p>
          <a:p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February 18, 2021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 Mahon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9074" y="5885638"/>
            <a:ext cx="9423928" cy="375821"/>
          </a:xfrm>
        </p:spPr>
        <p:txBody>
          <a:bodyPr/>
          <a:lstStyle/>
          <a:p>
            <a:r>
              <a:rPr lang="en-US" dirty="0"/>
              <a:t>Regional Outreach Director</a:t>
            </a:r>
          </a:p>
        </p:txBody>
      </p:sp>
    </p:spTree>
    <p:extLst>
      <p:ext uri="{BB962C8B-B14F-4D97-AF65-F5344CB8AC3E}">
        <p14:creationId xmlns:p14="http://schemas.microsoft.com/office/powerpoint/2010/main" val="234801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8150" y="819260"/>
            <a:ext cx="11145860" cy="490882"/>
          </a:xfrm>
        </p:spPr>
        <p:txBody>
          <a:bodyPr/>
          <a:lstStyle/>
          <a:p>
            <a:r>
              <a:rPr lang="en-US" dirty="0"/>
              <a:t>Employment by industry, 2020, U.S. &amp; District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77468" y="6298237"/>
            <a:ext cx="7451725" cy="685800"/>
          </a:xfrm>
        </p:spPr>
        <p:txBody>
          <a:bodyPr/>
          <a:lstStyle/>
          <a:p>
            <a:r>
              <a:rPr lang="en-US" sz="1800" i="1" dirty="0">
                <a:latin typeface="+mj-lt"/>
              </a:rPr>
              <a:t>Source: Bureau of Labor Statistics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91113675"/>
              </p:ext>
            </p:extLst>
          </p:nvPr>
        </p:nvGraphicFramePr>
        <p:xfrm>
          <a:off x="980823" y="1298567"/>
          <a:ext cx="9334431" cy="4936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2021962"/>
              </p:ext>
            </p:extLst>
          </p:nvPr>
        </p:nvGraphicFramePr>
        <p:xfrm>
          <a:off x="6729057" y="1298567"/>
          <a:ext cx="4278870" cy="411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740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F1FE-13C8-4B42-B01B-4CD9679D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94185-F2A0-48B4-A923-DF8B06432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accent5"/>
                </a:solidFill>
              </a:rPr>
              <a:t>The Federal Reserve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The Ninth District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Manufacturing sector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</a:rPr>
              <a:t>Survey results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2020 a bad year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Outlook optimistic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Pandemic impacts</a:t>
            </a:r>
          </a:p>
        </p:txBody>
      </p:sp>
    </p:spTree>
    <p:extLst>
      <p:ext uri="{BB962C8B-B14F-4D97-AF65-F5344CB8AC3E}">
        <p14:creationId xmlns:p14="http://schemas.microsoft.com/office/powerpoint/2010/main" val="330382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73BC-738E-479B-BF37-698AE56F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in contraction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6C1B-18E2-493D-8FC3-F708A7A2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29"/>
            <a:ext cx="10515600" cy="396693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 "/>
              </a:rPr>
              <a:t>Ninth District survey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Arial "/>
              </a:rPr>
              <a:t>Conducted December and January, looking backward and forward one year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Arial "/>
              </a:rPr>
              <a:t>Random sample of manufacturers, polled via mail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Arial "/>
              </a:rPr>
              <a:t>Stratified by state and firm size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Arial "/>
              </a:rPr>
              <a:t>All states, 476 respondents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 "/>
              </a:rPr>
              <a:t>Conducted in partnership with Minnesota DEED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29A24-F0D7-42E8-9399-EE8A9C253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</p:spTree>
    <p:extLst>
      <p:ext uri="{BB962C8B-B14F-4D97-AF65-F5344CB8AC3E}">
        <p14:creationId xmlns:p14="http://schemas.microsoft.com/office/powerpoint/2010/main" val="61226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F282-C72C-40CE-A6AF-533B63F2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Surprise, 2020 was difficult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F6B3CC6-4E0A-4934-982A-5DBCFBD88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464769"/>
              </p:ext>
            </p:extLst>
          </p:nvPr>
        </p:nvGraphicFramePr>
        <p:xfrm>
          <a:off x="838200" y="2249487"/>
          <a:ext cx="10515600" cy="384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AE08D-0934-42A6-A57F-9F0803405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DE7B12F3-1B81-4A63-8530-DC309D4DD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825" y="2804845"/>
            <a:ext cx="10276" cy="258895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12F4E-8A37-4331-88B3-F4D96C9C0400}"/>
              </a:ext>
            </a:extLst>
          </p:cNvPr>
          <p:cNvSpPr txBox="1"/>
          <p:nvPr/>
        </p:nvSpPr>
        <p:spPr>
          <a:xfrm>
            <a:off x="3381736" y="6092574"/>
            <a:ext cx="542852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*Index number above 50 indicates expansion. </a:t>
            </a:r>
          </a:p>
          <a:p>
            <a:r>
              <a:rPr lang="en-US" dirty="0"/>
              <a:t>  Index number below 50 indicates contraction.</a:t>
            </a:r>
          </a:p>
        </p:txBody>
      </p:sp>
    </p:spTree>
    <p:extLst>
      <p:ext uri="{BB962C8B-B14F-4D97-AF65-F5344CB8AC3E}">
        <p14:creationId xmlns:p14="http://schemas.microsoft.com/office/powerpoint/2010/main" val="236029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63CD-A12F-4D6E-A70D-7EAB461C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results since great recession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531D44D-6B44-4343-B0A9-50457A297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463434"/>
              </p:ext>
            </p:extLst>
          </p:nvPr>
        </p:nvGraphicFramePr>
        <p:xfrm>
          <a:off x="838200" y="2249488"/>
          <a:ext cx="10515600" cy="356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E3E44-BF10-418E-B5E2-E8DEBC506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BCE21720-2F68-4788-9340-E955C7C2B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8410" y="3683643"/>
            <a:ext cx="9771244" cy="6164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BF971-3A4C-4F73-A838-DC9DBF6227FE}"/>
              </a:ext>
            </a:extLst>
          </p:cNvPr>
          <p:cNvSpPr txBox="1"/>
          <p:nvPr/>
        </p:nvSpPr>
        <p:spPr>
          <a:xfrm>
            <a:off x="3381736" y="6092574"/>
            <a:ext cx="542852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*Index number above 50 indicates expansion. </a:t>
            </a:r>
          </a:p>
          <a:p>
            <a:r>
              <a:rPr lang="en-US" dirty="0"/>
              <a:t>  Index number below 50 indicates contraction.</a:t>
            </a:r>
          </a:p>
        </p:txBody>
      </p:sp>
    </p:spTree>
    <p:extLst>
      <p:ext uri="{BB962C8B-B14F-4D97-AF65-F5344CB8AC3E}">
        <p14:creationId xmlns:p14="http://schemas.microsoft.com/office/powerpoint/2010/main" val="268663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F282-C72C-40CE-A6AF-533B63F2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expectations call for growth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F6B3CC6-4E0A-4934-982A-5DBCFBD88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462951"/>
              </p:ext>
            </p:extLst>
          </p:nvPr>
        </p:nvGraphicFramePr>
        <p:xfrm>
          <a:off x="838200" y="2249487"/>
          <a:ext cx="10515600" cy="384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AE08D-0934-42A6-A57F-9F0803405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DE7B12F3-1B81-4A63-8530-DC309D4DDE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2441" y="2793270"/>
            <a:ext cx="24446" cy="29593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12F4E-8A37-4331-88B3-F4D96C9C0400}"/>
              </a:ext>
            </a:extLst>
          </p:cNvPr>
          <p:cNvSpPr txBox="1"/>
          <p:nvPr/>
        </p:nvSpPr>
        <p:spPr>
          <a:xfrm>
            <a:off x="3381736" y="6092574"/>
            <a:ext cx="542852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*Index number above 50 indicates expansion. </a:t>
            </a:r>
          </a:p>
          <a:p>
            <a:r>
              <a:rPr lang="en-US" dirty="0"/>
              <a:t>  Index number below 50 indicates contraction.</a:t>
            </a:r>
          </a:p>
        </p:txBody>
      </p:sp>
    </p:spTree>
    <p:extLst>
      <p:ext uri="{BB962C8B-B14F-4D97-AF65-F5344CB8AC3E}">
        <p14:creationId xmlns:p14="http://schemas.microsoft.com/office/powerpoint/2010/main" val="1383568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63CD-A12F-4D6E-A70D-7EAB461CB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432"/>
            <a:ext cx="10782782" cy="784409"/>
          </a:xfrm>
        </p:spPr>
        <p:txBody>
          <a:bodyPr/>
          <a:lstStyle/>
          <a:p>
            <a:r>
              <a:rPr lang="en-US" dirty="0"/>
              <a:t>optimism consistent with “typical” year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531D44D-6B44-4343-B0A9-50457A297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670151"/>
              </p:ext>
            </p:extLst>
          </p:nvPr>
        </p:nvGraphicFramePr>
        <p:xfrm>
          <a:off x="838200" y="2249488"/>
          <a:ext cx="10515600" cy="356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E3E44-BF10-418E-B5E2-E8DEBC506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BCE21720-2F68-4788-9340-E955C7C2B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690" y="3845689"/>
            <a:ext cx="9808753" cy="2025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676BE-013A-4FA6-ABC2-A09A1A13FC04}"/>
              </a:ext>
            </a:extLst>
          </p:cNvPr>
          <p:cNvSpPr txBox="1"/>
          <p:nvPr/>
        </p:nvSpPr>
        <p:spPr>
          <a:xfrm>
            <a:off x="3381736" y="6092574"/>
            <a:ext cx="542852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*Index number above 50 indicates expansion. </a:t>
            </a:r>
          </a:p>
          <a:p>
            <a:r>
              <a:rPr lang="en-US" dirty="0"/>
              <a:t>  Index number below 50 indicates contraction.</a:t>
            </a:r>
          </a:p>
        </p:txBody>
      </p:sp>
    </p:spTree>
    <p:extLst>
      <p:ext uri="{BB962C8B-B14F-4D97-AF65-F5344CB8AC3E}">
        <p14:creationId xmlns:p14="http://schemas.microsoft.com/office/powerpoint/2010/main" val="406984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F282-C72C-40CE-A6AF-533B63F2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Economic outlooks positive, </a:t>
            </a:r>
            <a:br>
              <a:rPr lang="en-US" dirty="0"/>
            </a:br>
            <a:r>
              <a:rPr lang="en-US" dirty="0"/>
              <a:t>but less so than last year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F6B3CC6-4E0A-4934-982A-5DBCFBD88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683983"/>
              </p:ext>
            </p:extLst>
          </p:nvPr>
        </p:nvGraphicFramePr>
        <p:xfrm>
          <a:off x="838200" y="2249487"/>
          <a:ext cx="10515600" cy="384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AE08D-0934-42A6-A57F-9F0803405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DE7B12F3-1B81-4A63-8530-DC309D4DD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6983" y="2785597"/>
            <a:ext cx="2341" cy="25645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12F4E-8A37-4331-88B3-F4D96C9C0400}"/>
              </a:ext>
            </a:extLst>
          </p:cNvPr>
          <p:cNvSpPr txBox="1"/>
          <p:nvPr/>
        </p:nvSpPr>
        <p:spPr>
          <a:xfrm>
            <a:off x="3381736" y="6092574"/>
            <a:ext cx="542852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*Index number above 50 indicates expansion. </a:t>
            </a:r>
          </a:p>
          <a:p>
            <a:r>
              <a:rPr lang="en-US" dirty="0"/>
              <a:t>  Index number below 50 indicates contraction.</a:t>
            </a:r>
          </a:p>
        </p:txBody>
      </p:sp>
    </p:spTree>
    <p:extLst>
      <p:ext uri="{BB962C8B-B14F-4D97-AF65-F5344CB8AC3E}">
        <p14:creationId xmlns:p14="http://schemas.microsoft.com/office/powerpoint/2010/main" val="1862477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F1FE-13C8-4B42-B01B-4CD9679D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94185-F2A0-48B4-A923-DF8B06432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accent5"/>
                </a:solidFill>
              </a:rPr>
              <a:t>The Federal Reserve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The Ninth District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Manufacturing sector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accent5"/>
                </a:solidFill>
              </a:rPr>
              <a:t>Survey results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2020 a bad year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Outlook optimistic</a:t>
            </a:r>
          </a:p>
          <a:p>
            <a:r>
              <a:rPr lang="en-US" sz="3200" dirty="0">
                <a:solidFill>
                  <a:schemeClr val="tx1"/>
                </a:solidFill>
              </a:rPr>
              <a:t>Pandemic impacts</a:t>
            </a:r>
          </a:p>
        </p:txBody>
      </p:sp>
    </p:spTree>
    <p:extLst>
      <p:ext uri="{BB962C8B-B14F-4D97-AF65-F5344CB8AC3E}">
        <p14:creationId xmlns:p14="http://schemas.microsoft.com/office/powerpoint/2010/main" val="357821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CF8B-82E6-4069-AF09-F113FC84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73" y="946513"/>
            <a:ext cx="10696254" cy="784409"/>
          </a:xfrm>
        </p:spPr>
        <p:txBody>
          <a:bodyPr/>
          <a:lstStyle/>
          <a:p>
            <a:r>
              <a:rPr lang="en-US" dirty="0"/>
              <a:t>impact of the COVID-19 Pandemic on your business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8E8C105-D6A4-4406-B80C-F90F980BF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613387"/>
              </p:ext>
            </p:extLst>
          </p:nvPr>
        </p:nvGraphicFramePr>
        <p:xfrm>
          <a:off x="838200" y="1585733"/>
          <a:ext cx="10515600" cy="465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347F1-618B-4454-A2E8-EE3E287D7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Pandemic impacts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8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DISCLAIMER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04508" y="1494107"/>
            <a:ext cx="6449291" cy="443959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views expressed here are the presenter's and not necessarily those of the Federal Reserve Bank of Minneapolis or the Federal Reserve System.</a:t>
            </a:r>
          </a:p>
        </p:txBody>
      </p:sp>
    </p:spTree>
    <p:extLst>
      <p:ext uri="{BB962C8B-B14F-4D97-AF65-F5344CB8AC3E}">
        <p14:creationId xmlns:p14="http://schemas.microsoft.com/office/powerpoint/2010/main" val="145102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569BFE-F1AB-4365-B196-25741260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238491"/>
          </a:xfrm>
        </p:spPr>
        <p:txBody>
          <a:bodyPr/>
          <a:lstStyle/>
          <a:p>
            <a:r>
              <a:rPr lang="en-US" dirty="0"/>
              <a:t>In your opinion, how long will it be before your business goes back to normal operations?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23F1D34-FB76-494E-A02B-21F171AC8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43659"/>
              </p:ext>
            </p:extLst>
          </p:nvPr>
        </p:nvGraphicFramePr>
        <p:xfrm>
          <a:off x="838200" y="2037145"/>
          <a:ext cx="10515600" cy="43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B071E-1469-4922-BAD4-AAB47A6CD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Pandemic impacts</a:t>
            </a:r>
          </a:p>
        </p:txBody>
      </p:sp>
    </p:spTree>
    <p:extLst>
      <p:ext uri="{BB962C8B-B14F-4D97-AF65-F5344CB8AC3E}">
        <p14:creationId xmlns:p14="http://schemas.microsoft.com/office/powerpoint/2010/main" val="183781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54814" y="1667799"/>
            <a:ext cx="8282371" cy="3522401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3600" dirty="0">
                <a:solidFill>
                  <a:schemeClr val="bg2"/>
                </a:solidFill>
              </a:rPr>
              <a:t>Thank you!</a:t>
            </a:r>
          </a:p>
          <a:p>
            <a:pPr>
              <a:lnSpc>
                <a:spcPts val="4000"/>
              </a:lnSpc>
            </a:pPr>
            <a:r>
              <a:rPr lang="en-US" sz="3600" i="1" dirty="0">
                <a:solidFill>
                  <a:schemeClr val="tx1"/>
                </a:solidFill>
              </a:rPr>
              <a:t>Speech referrals welcome!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bg2"/>
                </a:solidFill>
              </a:rPr>
              <a:t>@</a:t>
            </a:r>
            <a:r>
              <a:rPr lang="en-US" sz="2800" dirty="0" err="1">
                <a:solidFill>
                  <a:schemeClr val="bg2"/>
                </a:solidFill>
              </a:rPr>
              <a:t>MinneapolisFed</a:t>
            </a:r>
            <a:endParaRPr lang="en-US" sz="2800" dirty="0">
              <a:solidFill>
                <a:schemeClr val="bg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Joseph.mahon@mpls.frb.org</a:t>
            </a: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chemeClr val="accent6"/>
                </a:solidFill>
              </a:rPr>
              <a:t>Or Connect on LinkedIn</a:t>
            </a:r>
          </a:p>
        </p:txBody>
      </p:sp>
    </p:spTree>
    <p:extLst>
      <p:ext uri="{BB962C8B-B14F-4D97-AF65-F5344CB8AC3E}">
        <p14:creationId xmlns:p14="http://schemas.microsoft.com/office/powerpoint/2010/main" val="97463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1553DF-8173-42BE-9F53-64CBA5442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economic conditions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957456E-4F9C-4DB0-829C-249DA9A2D65F}"/>
              </a:ext>
            </a:extLst>
          </p:cNvPr>
          <p:cNvSpPr txBox="1">
            <a:spLocks/>
          </p:cNvSpPr>
          <p:nvPr/>
        </p:nvSpPr>
        <p:spPr>
          <a:xfrm>
            <a:off x="513769" y="1740537"/>
            <a:ext cx="6122714" cy="51174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3086100" indent="-3429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Extension of annual Regional Economic Conditions Conference connecting people &amp; research related to Ninth District economy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More surveys and more real-time data being gathered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Webinars help Bank connect w/ business and community leaders about real-time conditions in the Ninth District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Enhanced data sharing: Greater value for survey partners and survey participants</a:t>
            </a:r>
            <a:endParaRPr lang="en-US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F469BE6-71F4-4CA0-AD90-E8C38FB9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22" y="2396327"/>
            <a:ext cx="5378031" cy="29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1D086-0372-497C-AF85-78C498B55920}"/>
              </a:ext>
            </a:extLst>
          </p:cNvPr>
          <p:cNvSpPr txBox="1"/>
          <p:nvPr/>
        </p:nvSpPr>
        <p:spPr>
          <a:xfrm>
            <a:off x="753034" y="1072524"/>
            <a:ext cx="939963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REC: A new webinar series from the Minneapolis Fed</a:t>
            </a:r>
          </a:p>
        </p:txBody>
      </p:sp>
    </p:spTree>
    <p:extLst>
      <p:ext uri="{BB962C8B-B14F-4D97-AF65-F5344CB8AC3E}">
        <p14:creationId xmlns:p14="http://schemas.microsoft.com/office/powerpoint/2010/main" val="15690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F1FE-13C8-4B42-B01B-4CD9679D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94185-F2A0-48B4-A923-DF8B06432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</a:rPr>
              <a:t>The Federal Reserve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The Ninth District</a:t>
            </a:r>
          </a:p>
          <a:p>
            <a:r>
              <a:rPr lang="en-US" sz="3200" dirty="0">
                <a:solidFill>
                  <a:schemeClr val="tx1"/>
                </a:solidFill>
              </a:rPr>
              <a:t>Manufacturing sector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</a:rPr>
              <a:t>Survey results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2020 a bad year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Outlook optimistic</a:t>
            </a:r>
          </a:p>
          <a:p>
            <a:r>
              <a:rPr lang="en-US" sz="3200" dirty="0">
                <a:solidFill>
                  <a:schemeClr val="tx1"/>
                </a:solidFill>
              </a:rPr>
              <a:t>Pandemic impacts</a:t>
            </a:r>
          </a:p>
        </p:txBody>
      </p:sp>
    </p:spTree>
    <p:extLst>
      <p:ext uri="{BB962C8B-B14F-4D97-AF65-F5344CB8AC3E}">
        <p14:creationId xmlns:p14="http://schemas.microsoft.com/office/powerpoint/2010/main" val="98757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F1FE-13C8-4B42-B01B-4CD9679D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94185-F2A0-48B4-A923-DF8B06432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</a:rPr>
              <a:t>The Federal Reserve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The Ninth District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Manufacturing sector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accent5"/>
                </a:solidFill>
              </a:rPr>
              <a:t>Survey results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2020 a bad year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Outlook optimistic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Pandemic impacts</a:t>
            </a:r>
          </a:p>
        </p:txBody>
      </p:sp>
    </p:spTree>
    <p:extLst>
      <p:ext uri="{BB962C8B-B14F-4D97-AF65-F5344CB8AC3E}">
        <p14:creationId xmlns:p14="http://schemas.microsoft.com/office/powerpoint/2010/main" val="20471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Federal Reserve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5" y="933086"/>
            <a:ext cx="10158984" cy="52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8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131" y="1016153"/>
            <a:ext cx="8223738" cy="784409"/>
          </a:xfrm>
        </p:spPr>
        <p:txBody>
          <a:bodyPr/>
          <a:lstStyle/>
          <a:p>
            <a:r>
              <a:rPr lang="en-US" dirty="0"/>
              <a:t>Federal Reserve Bank of Minneapolis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164" y="4333639"/>
            <a:ext cx="4355618" cy="609752"/>
          </a:xfrm>
        </p:spPr>
        <p:txBody>
          <a:bodyPr wrap="square" numCol="1" spcCol="18288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Incorporated and opened in 1914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Federal Reserve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FB1C1-418B-D447-9539-DFFAF299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64" y="1772012"/>
            <a:ext cx="8822073" cy="2376893"/>
          </a:xfrm>
          <a:prstGeom prst="rect">
            <a:avLst/>
          </a:prstGeom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687EF0B2-63F9-F14D-8965-F626185767B4}"/>
              </a:ext>
            </a:extLst>
          </p:cNvPr>
          <p:cNvSpPr/>
          <p:nvPr/>
        </p:nvSpPr>
        <p:spPr>
          <a:xfrm>
            <a:off x="7738341" y="2989009"/>
            <a:ext cx="401782" cy="40178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CE680C0C-4654-2B4B-90A8-D5012CED4FB9}"/>
              </a:ext>
            </a:extLst>
          </p:cNvPr>
          <p:cNvSpPr/>
          <p:nvPr/>
        </p:nvSpPr>
        <p:spPr>
          <a:xfrm>
            <a:off x="2438400" y="2558676"/>
            <a:ext cx="401782" cy="40178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ECF1E-5957-CA45-BE57-073D265024A1}"/>
              </a:ext>
            </a:extLst>
          </p:cNvPr>
          <p:cNvSpPr txBox="1"/>
          <p:nvPr/>
        </p:nvSpPr>
        <p:spPr>
          <a:xfrm>
            <a:off x="7167951" y="2281977"/>
            <a:ext cx="972172" cy="54888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MN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29482-5A4A-3A40-AF6E-EC8F82EC561D}"/>
              </a:ext>
            </a:extLst>
          </p:cNvPr>
          <p:cNvSpPr txBox="1"/>
          <p:nvPr/>
        </p:nvSpPr>
        <p:spPr>
          <a:xfrm>
            <a:off x="5609914" y="2151403"/>
            <a:ext cx="972172" cy="54888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A77C6D-CDAA-2645-9B74-BC21FC2B49BE}"/>
              </a:ext>
            </a:extLst>
          </p:cNvPr>
          <p:cNvSpPr txBox="1"/>
          <p:nvPr/>
        </p:nvSpPr>
        <p:spPr>
          <a:xfrm>
            <a:off x="5609914" y="3189900"/>
            <a:ext cx="972172" cy="54888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SD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BC80F-5061-5F43-93B7-A5F645723224}"/>
              </a:ext>
            </a:extLst>
          </p:cNvPr>
          <p:cNvSpPr txBox="1"/>
          <p:nvPr/>
        </p:nvSpPr>
        <p:spPr>
          <a:xfrm>
            <a:off x="3218251" y="2275500"/>
            <a:ext cx="972172" cy="54888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MT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66CC81-017F-DE46-879E-6EF2A5A2768A}"/>
              </a:ext>
            </a:extLst>
          </p:cNvPr>
          <p:cNvSpPr txBox="1"/>
          <p:nvPr/>
        </p:nvSpPr>
        <p:spPr>
          <a:xfrm>
            <a:off x="8242278" y="2788118"/>
            <a:ext cx="972172" cy="54888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WI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1F66E-8FCD-674B-821E-6FE1B05E4ABF}"/>
              </a:ext>
            </a:extLst>
          </p:cNvPr>
          <p:cNvSpPr txBox="1"/>
          <p:nvPr/>
        </p:nvSpPr>
        <p:spPr>
          <a:xfrm>
            <a:off x="9073528" y="2556420"/>
            <a:ext cx="972172" cy="54888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MI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4B0C52-A1DB-3B41-9619-A9A959776964}"/>
              </a:ext>
            </a:extLst>
          </p:cNvPr>
          <p:cNvSpPr/>
          <p:nvPr/>
        </p:nvSpPr>
        <p:spPr>
          <a:xfrm>
            <a:off x="1380164" y="4910131"/>
            <a:ext cx="9869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The Ninth District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Includes Minnesota, Montana, North Dakota, South Dakota, the Upper Peninsula of Michigan, and northwestern Wisconsin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A diverse economy, from mining to tourism to agriculture to technology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040372-0976-F541-ACDD-2C1780F5F2F8}"/>
              </a:ext>
            </a:extLst>
          </p:cNvPr>
          <p:cNvSpPr txBox="1">
            <a:spLocks/>
          </p:cNvSpPr>
          <p:nvPr/>
        </p:nvSpPr>
        <p:spPr>
          <a:xfrm>
            <a:off x="6017155" y="4333639"/>
            <a:ext cx="5422418" cy="609752"/>
          </a:xfrm>
          <a:prstGeom prst="rect">
            <a:avLst/>
          </a:prstGeom>
        </p:spPr>
        <p:txBody>
          <a:bodyPr vert="horz" wrap="square" lIns="91440" tIns="45720" rIns="91440" bIns="45720" numCol="1" spcCol="18288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Helena Branch established in 1921</a:t>
            </a:r>
          </a:p>
        </p:txBody>
      </p:sp>
    </p:spTree>
    <p:extLst>
      <p:ext uri="{BB962C8B-B14F-4D97-AF65-F5344CB8AC3E}">
        <p14:creationId xmlns:p14="http://schemas.microsoft.com/office/powerpoint/2010/main" val="158924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F1FE-13C8-4B42-B01B-4CD9679D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94185-F2A0-48B4-A923-DF8B06432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accent5"/>
                </a:solidFill>
              </a:rPr>
              <a:t>The Federal Reserve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The Ninth District</a:t>
            </a:r>
          </a:p>
          <a:p>
            <a:r>
              <a:rPr lang="en-US" sz="3200" dirty="0">
                <a:solidFill>
                  <a:schemeClr val="tx1"/>
                </a:solidFill>
              </a:rPr>
              <a:t>Manufacturing sector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accent5"/>
                </a:solidFill>
              </a:rPr>
              <a:t>Survey results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2020 a bad year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Outlook optimistic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Pandemic impacts</a:t>
            </a:r>
          </a:p>
        </p:txBody>
      </p:sp>
    </p:spTree>
    <p:extLst>
      <p:ext uri="{BB962C8B-B14F-4D97-AF65-F5344CB8AC3E}">
        <p14:creationId xmlns:p14="http://schemas.microsoft.com/office/powerpoint/2010/main" val="367266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7940" y="774356"/>
            <a:ext cx="11145860" cy="490882"/>
          </a:xfrm>
        </p:spPr>
        <p:txBody>
          <a:bodyPr/>
          <a:lstStyle/>
          <a:p>
            <a:r>
              <a:rPr lang="en-US" dirty="0"/>
              <a:t>Output by industry, 2019, U.S. &amp; Ninth District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6346861"/>
            <a:ext cx="6615237" cy="506002"/>
          </a:xfrm>
        </p:spPr>
        <p:txBody>
          <a:bodyPr/>
          <a:lstStyle/>
          <a:p>
            <a:r>
              <a:rPr lang="en-US" sz="1800" i="1" dirty="0">
                <a:latin typeface="+mj-lt"/>
              </a:rPr>
              <a:t>Source: Bureau of Economic Analysis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825346"/>
              </p:ext>
            </p:extLst>
          </p:nvPr>
        </p:nvGraphicFramePr>
        <p:xfrm>
          <a:off x="700355" y="1265238"/>
          <a:ext cx="10515600" cy="519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6217261"/>
              </p:ext>
            </p:extLst>
          </p:nvPr>
        </p:nvGraphicFramePr>
        <p:xfrm>
          <a:off x="6914870" y="1118073"/>
          <a:ext cx="4069505" cy="4532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766619"/>
      </p:ext>
    </p:extLst>
  </p:cSld>
  <p:clrMapOvr>
    <a:masterClrMapping/>
  </p:clrMapOvr>
</p:sld>
</file>

<file path=ppt/theme/theme1.xml><?xml version="1.0" encoding="utf-8"?>
<a:theme xmlns:a="http://schemas.openxmlformats.org/drawingml/2006/main" name="MPLS-ppt-template-1019">
  <a:themeElements>
    <a:clrScheme name="FRB Brand 2019">
      <a:dk1>
        <a:srgbClr val="003A5D"/>
      </a:dk1>
      <a:lt1>
        <a:sysClr val="window" lastClr="FFFFFF"/>
      </a:lt1>
      <a:dk2>
        <a:srgbClr val="45C2B1"/>
      </a:dk2>
      <a:lt2>
        <a:srgbClr val="EDEEEF"/>
      </a:lt2>
      <a:accent1>
        <a:srgbClr val="45C2B1"/>
      </a:accent1>
      <a:accent2>
        <a:srgbClr val="D0AF21"/>
      </a:accent2>
      <a:accent3>
        <a:srgbClr val="238DC1"/>
      </a:accent3>
      <a:accent4>
        <a:srgbClr val="6BC4E8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MFed 2019">
      <a:majorFont>
        <a:latin typeface="Arial 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PLS-ppt-template-1019.potx" id="{9D0DA72D-9BC2-49BA-A765-8053486257BF}" vid="{BF6C55A9-D8A6-43DA-8B38-C3EC322DA716}"/>
    </a:ext>
  </a:extLst>
</a:theme>
</file>

<file path=ppt/theme/theme2.xml><?xml version="1.0" encoding="utf-8"?>
<a:theme xmlns:a="http://schemas.openxmlformats.org/drawingml/2006/main" name="Title, transition, and quote slides">
  <a:themeElements>
    <a:clrScheme name="FRB Brand 2019">
      <a:dk1>
        <a:srgbClr val="003A5D"/>
      </a:dk1>
      <a:lt1>
        <a:sysClr val="window" lastClr="FFFFFF"/>
      </a:lt1>
      <a:dk2>
        <a:srgbClr val="45C2B1"/>
      </a:dk2>
      <a:lt2>
        <a:srgbClr val="EDEEEF"/>
      </a:lt2>
      <a:accent1>
        <a:srgbClr val="45C2B1"/>
      </a:accent1>
      <a:accent2>
        <a:srgbClr val="D0AF21"/>
      </a:accent2>
      <a:accent3>
        <a:srgbClr val="238DC1"/>
      </a:accent3>
      <a:accent4>
        <a:srgbClr val="6BC4E8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MFed 2019">
      <a:majorFont>
        <a:latin typeface="Arial 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LS-ppt-template-1019.potx" id="{9D0DA72D-9BC2-49BA-A765-8053486257BF}" vid="{DFE7E9A1-BCF8-42AC-B49B-5151E75B66CF}"/>
    </a:ext>
  </a:extLst>
</a:theme>
</file>

<file path=ppt/theme/theme3.xml><?xml version="1.0" encoding="utf-8"?>
<a:theme xmlns:a="http://schemas.openxmlformats.org/drawingml/2006/main" name="Charts and Tables">
  <a:themeElements>
    <a:clrScheme name="MPLS Charts">
      <a:dk1>
        <a:srgbClr val="595959"/>
      </a:dk1>
      <a:lt1>
        <a:sysClr val="window" lastClr="FFFFFF"/>
      </a:lt1>
      <a:dk2>
        <a:srgbClr val="45C2B1"/>
      </a:dk2>
      <a:lt2>
        <a:srgbClr val="EDEEEF"/>
      </a:lt2>
      <a:accent1>
        <a:srgbClr val="003A5D"/>
      </a:accent1>
      <a:accent2>
        <a:srgbClr val="D0AF21"/>
      </a:accent2>
      <a:accent3>
        <a:srgbClr val="238DC1"/>
      </a:accent3>
      <a:accent4>
        <a:srgbClr val="777777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LS-ppt-template-1019.potx" id="{9D0DA72D-9BC2-49BA-A765-8053486257BF}" vid="{194F449C-0078-4606-976A-495557FDD23F}"/>
    </a:ext>
  </a:extLst>
</a:theme>
</file>

<file path=ppt/theme/theme4.xml><?xml version="1.0" encoding="utf-8"?>
<a:theme xmlns:a="http://schemas.openxmlformats.org/drawingml/2006/main" name="1_MPLS-ppt-template-1019">
  <a:themeElements>
    <a:clrScheme name="FRB Brand 2019">
      <a:dk1>
        <a:srgbClr val="003A5D"/>
      </a:dk1>
      <a:lt1>
        <a:sysClr val="window" lastClr="FFFFFF"/>
      </a:lt1>
      <a:dk2>
        <a:srgbClr val="45C2B1"/>
      </a:dk2>
      <a:lt2>
        <a:srgbClr val="EDEEEF"/>
      </a:lt2>
      <a:accent1>
        <a:srgbClr val="45C2B1"/>
      </a:accent1>
      <a:accent2>
        <a:srgbClr val="D0AF21"/>
      </a:accent2>
      <a:accent3>
        <a:srgbClr val="238DC1"/>
      </a:accent3>
      <a:accent4>
        <a:srgbClr val="6BC4E8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MFed 2019">
      <a:majorFont>
        <a:latin typeface="Arial 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ts val="35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800" b="0" kern="1200" cap="none" spc="0" baseline="0" dirty="0" smtClean="0">
            <a:solidFill>
              <a:schemeClr val="accent6"/>
            </a:solidFill>
            <a:latin typeface="+mn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PLS-ppt-template-1019.potx" id="{FEFC0F15-9CCC-44EA-93FF-00461B413579}" vid="{091E09AE-2074-4075-944F-B215C2A972D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MPLS-ppt-template-1019</Template>
  <TotalTime>52877</TotalTime>
  <Words>550</Words>
  <Application>Microsoft Office PowerPoint</Application>
  <PresentationFormat>Widescreen</PresentationFormat>
  <Paragraphs>118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</vt:lpstr>
      <vt:lpstr>Calibri</vt:lpstr>
      <vt:lpstr>Times</vt:lpstr>
      <vt:lpstr>MPLS-ppt-template-1019</vt:lpstr>
      <vt:lpstr>Title, transition, and quote slides</vt:lpstr>
      <vt:lpstr>Charts and Tables</vt:lpstr>
      <vt:lpstr>1_MPLS-ppt-template-1019</vt:lpstr>
      <vt:lpstr>PowerPoint Presentation</vt:lpstr>
      <vt:lpstr>DISCLAIMER</vt:lpstr>
      <vt:lpstr>PowerPoint Presentation</vt:lpstr>
      <vt:lpstr>Today’s presentation</vt:lpstr>
      <vt:lpstr>Today’s presentation</vt:lpstr>
      <vt:lpstr>PowerPoint Presentation</vt:lpstr>
      <vt:lpstr>Federal Reserve Bank of Minneapolis</vt:lpstr>
      <vt:lpstr>Today’s presentation</vt:lpstr>
      <vt:lpstr>PowerPoint Presentation</vt:lpstr>
      <vt:lpstr>PowerPoint Presentation</vt:lpstr>
      <vt:lpstr>Today’s presentation</vt:lpstr>
      <vt:lpstr>Manufacturing in contraction</vt:lpstr>
      <vt:lpstr>No Surprise, 2020 was difficult</vt:lpstr>
      <vt:lpstr>Worst results since great recession</vt:lpstr>
      <vt:lpstr>2021 expectations call for growth</vt:lpstr>
      <vt:lpstr>optimism consistent with “typical” year</vt:lpstr>
      <vt:lpstr>State Economic outlooks positive,  but less so than last year</vt:lpstr>
      <vt:lpstr>Today’s presentation</vt:lpstr>
      <vt:lpstr>impact of the COVID-19 Pandemic on your business</vt:lpstr>
      <vt:lpstr>In your opinion, how long will it be before your business goes back to normal operations?</vt:lpstr>
      <vt:lpstr>PowerPoint Presentation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Leo, Nina F</dc:creator>
  <cp:lastModifiedBy>Mattson, Karmi</cp:lastModifiedBy>
  <cp:revision>450</cp:revision>
  <dcterms:created xsi:type="dcterms:W3CDTF">2019-11-11T12:43:42Z</dcterms:created>
  <dcterms:modified xsi:type="dcterms:W3CDTF">2021-02-18T16:55:25Z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46eb1008-c229-460b-ac02-4425c8c9bdf1</vt:lpwstr>
  </property>
</Properties>
</file>