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34"/>
  </p:notesMasterIdLst>
  <p:sldIdLst>
    <p:sldId id="272" r:id="rId3"/>
    <p:sldId id="273" r:id="rId4"/>
    <p:sldId id="319" r:id="rId5"/>
    <p:sldId id="320" r:id="rId6"/>
    <p:sldId id="285" r:id="rId7"/>
    <p:sldId id="322" r:id="rId8"/>
    <p:sldId id="323" r:id="rId9"/>
    <p:sldId id="287" r:id="rId10"/>
    <p:sldId id="292" r:id="rId11"/>
    <p:sldId id="294" r:id="rId12"/>
    <p:sldId id="293" r:id="rId13"/>
    <p:sldId id="275" r:id="rId14"/>
    <p:sldId id="325" r:id="rId15"/>
    <p:sldId id="324" r:id="rId16"/>
    <p:sldId id="326" r:id="rId17"/>
    <p:sldId id="327" r:id="rId18"/>
    <p:sldId id="340" r:id="rId19"/>
    <p:sldId id="328" r:id="rId20"/>
    <p:sldId id="329" r:id="rId21"/>
    <p:sldId id="330" r:id="rId22"/>
    <p:sldId id="331" r:id="rId23"/>
    <p:sldId id="341" r:id="rId24"/>
    <p:sldId id="332" r:id="rId25"/>
    <p:sldId id="333" r:id="rId26"/>
    <p:sldId id="334" r:id="rId27"/>
    <p:sldId id="335" r:id="rId28"/>
    <p:sldId id="336" r:id="rId29"/>
    <p:sldId id="337" r:id="rId30"/>
    <p:sldId id="338" r:id="rId31"/>
    <p:sldId id="339" r:id="rId32"/>
    <p:sldId id="34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1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6004" autoAdjust="0"/>
  </p:normalViewPr>
  <p:slideViewPr>
    <p:cSldViewPr snapToGrid="0">
      <p:cViewPr varScale="1">
        <p:scale>
          <a:sx n="123" d="100"/>
          <a:sy n="123" d="100"/>
        </p:scale>
        <p:origin x="108" y="312"/>
      </p:cViewPr>
      <p:guideLst>
        <p:guide orient="horz" pos="2160"/>
        <p:guide pos="3840"/>
        <p:guide pos="18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279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342565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3425654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592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00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620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394365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fld id="{021A1D30-C0A0-4124-A783-34D9F15FA0FE}" type="datetime1">
              <a:rPr lang="en-US" smtClean="0"/>
              <a:t>12/8/2017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cxnSp>
        <p:nvCxnSpPr>
          <p:cNvPr id="5" name="Straight Connector 4"/>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2D5871-AB0F-4B3D-8861-97E78CB7B47E}" type="datetime1">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418406-4C3F-4F3E-80BD-A22568EA37EB}" type="datetime1">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F28077-7188-48C5-8679-2287FAC952E9}" type="datetime1">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DCB740-6776-4EE9-99FD-96D592FA5A23}" type="datetime1">
              <a:rPr lang="en-US" smtClean="0"/>
              <a:t>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F6BD99-6FFD-46C5-B5E2-43A34BDA2566}" type="datetime1">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022678E-214C-4CF8-97C7-95015FB02960}" type="datetime1">
              <a:rPr lang="en-US" smtClean="0"/>
              <a:t>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5660E0-FA77-4473-A859-74127B089143}" type="datetime1">
              <a:rPr lang="en-US" smtClean="0"/>
              <a:t>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197C5C-1CD1-417D-A89C-14747F5222C7}" type="datetime1">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5" name="Date Placeholder 4"/>
          <p:cNvSpPr>
            <a:spLocks noGrp="1"/>
          </p:cNvSpPr>
          <p:nvPr>
            <p:ph type="dt" sz="half" idx="10"/>
          </p:nvPr>
        </p:nvSpPr>
        <p:spPr/>
        <p:txBody>
          <a:bodyPr/>
          <a:lstStyle/>
          <a:p>
            <a:fld id="{1359EFBB-CFA1-4AA8-9123-F0B52DBD84FE}" type="datetime1">
              <a:rPr lang="en-US" smtClean="0"/>
              <a:t>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1"/>
                </a:solidFill>
              </a:defRPr>
            </a:lvl1pPr>
          </a:lstStyle>
          <a:p>
            <a:fld id="{61146459-E3C3-4969-9224-5ED50B492D17}" type="datetime1">
              <a:rPr lang="en-US" smtClean="0"/>
              <a:t>12/8/2017</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1"/>
                </a:solidFill>
              </a:defRPr>
            </a:lvl1pPr>
          </a:lstStyle>
          <a:p>
            <a:fld id="{401CF334-2D5C-4859-84A6-CA7E6E43FAEB}" type="slidenum">
              <a:rPr lang="en-US" smtClean="0"/>
              <a:pPr/>
              <a:t>‹#›</a:t>
            </a:fld>
            <a:endParaRPr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frac.org/pdf/frac_brief_understanding_the_connections.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83343" y="4805930"/>
            <a:ext cx="10472928" cy="1752600"/>
          </a:xfrm>
        </p:spPr>
        <p:txBody>
          <a:bodyPr>
            <a:normAutofit/>
          </a:bodyPr>
          <a:lstStyle/>
          <a:p>
            <a:r>
              <a:rPr lang="en-US" sz="2000" dirty="0" smtClean="0"/>
              <a:t>Rob Grunewald, Economist</a:t>
            </a:r>
            <a:br>
              <a:rPr lang="en-US" sz="2000" dirty="0" smtClean="0"/>
            </a:br>
            <a:r>
              <a:rPr lang="en-US" sz="2000" dirty="0" smtClean="0"/>
              <a:t>Community </a:t>
            </a:r>
            <a:r>
              <a:rPr lang="en-US" sz="2000" dirty="0"/>
              <a:t>Development Department</a:t>
            </a:r>
          </a:p>
          <a:p>
            <a:r>
              <a:rPr lang="en-US" sz="2000" dirty="0"/>
              <a:t>Federal Reserve Bank of </a:t>
            </a:r>
            <a:r>
              <a:rPr lang="en-US" sz="2000" dirty="0" smtClean="0"/>
              <a:t>Minneapolis</a:t>
            </a:r>
            <a:endParaRPr lang="en-US" sz="2000" dirty="0"/>
          </a:p>
        </p:txBody>
      </p:sp>
      <p:sp>
        <p:nvSpPr>
          <p:cNvPr id="4" name="Title 3"/>
          <p:cNvSpPr>
            <a:spLocks noGrp="1"/>
          </p:cNvSpPr>
          <p:nvPr>
            <p:ph type="ctrTitle"/>
          </p:nvPr>
        </p:nvSpPr>
        <p:spPr>
          <a:xfrm>
            <a:off x="512064" y="2714243"/>
            <a:ext cx="10744207" cy="1828800"/>
          </a:xfrm>
        </p:spPr>
        <p:txBody>
          <a:bodyPr>
            <a:noAutofit/>
          </a:bodyPr>
          <a:lstStyle/>
          <a:p>
            <a:r>
              <a:rPr lang="en-US" sz="4800" dirty="0" smtClean="0"/>
              <a:t>Early Childhood Development: </a:t>
            </a:r>
            <a:br>
              <a:rPr lang="en-US" sz="4800" dirty="0" smtClean="0"/>
            </a:br>
            <a:r>
              <a:rPr lang="en-US" sz="4800" dirty="0" smtClean="0"/>
              <a:t>A Current Snapshot of Minnesota’s American Indian Communities</a:t>
            </a:r>
            <a:endParaRPr lang="en-US" sz="4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2095" y="834388"/>
            <a:ext cx="7455423" cy="1441707"/>
          </a:xfrm>
          <a:prstGeom prst="rect">
            <a:avLst/>
          </a:prstGeom>
        </p:spPr>
      </p:pic>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06764" y="2072342"/>
            <a:ext cx="7854719" cy="4330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1548471" y="6040258"/>
            <a:ext cx="835085" cy="72601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rrowheads="1"/>
          </p:cNvPicPr>
          <p:nvPr/>
        </p:nvPicPr>
        <p:blipFill>
          <a:blip r:embed="rId4">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1548471" y="6114527"/>
            <a:ext cx="835085" cy="57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a:xfrm>
            <a:off x="1056842" y="797891"/>
            <a:ext cx="9813088" cy="1143000"/>
          </a:xfrm>
          <a:prstGeom prst="rect">
            <a:avLst/>
          </a:prstGeom>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00" dirty="0" smtClean="0"/>
              <a:t>Adverse Childhood Experiences</a:t>
            </a:r>
            <a:endParaRPr lang="en-US" sz="4000" dirty="0"/>
          </a:p>
        </p:txBody>
      </p:sp>
    </p:spTree>
    <p:extLst>
      <p:ext uri="{BB962C8B-B14F-4D97-AF65-F5344CB8AC3E}">
        <p14:creationId xmlns:p14="http://schemas.microsoft.com/office/powerpoint/2010/main" val="347820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9911" y="5171578"/>
            <a:ext cx="835085" cy="72601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rrowheads="1"/>
          </p:cNvPicPr>
          <p:nvPr/>
        </p:nvPicPr>
        <p:blipFill>
          <a:blip r:embed="rId3">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1639911" y="5245847"/>
            <a:ext cx="835085" cy="57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2474996" y="1714731"/>
            <a:ext cx="7332454" cy="4616026"/>
          </a:xfrm>
          <a:prstGeom prst="rect">
            <a:avLst/>
          </a:prstGeom>
        </p:spPr>
      </p:pic>
      <p:sp>
        <p:nvSpPr>
          <p:cNvPr id="6" name="Title 2"/>
          <p:cNvSpPr txBox="1">
            <a:spLocks/>
          </p:cNvSpPr>
          <p:nvPr/>
        </p:nvSpPr>
        <p:spPr>
          <a:xfrm>
            <a:off x="1056842" y="797891"/>
            <a:ext cx="9813088" cy="1143000"/>
          </a:xfrm>
          <a:prstGeom prst="rect">
            <a:avLst/>
          </a:prstGeom>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00" dirty="0" smtClean="0"/>
              <a:t>Adverse Childhood Experiences</a:t>
            </a:r>
            <a:endParaRPr lang="en-US" sz="4000" dirty="0"/>
          </a:p>
        </p:txBody>
      </p:sp>
    </p:spTree>
    <p:extLst>
      <p:ext uri="{BB962C8B-B14F-4D97-AF65-F5344CB8AC3E}">
        <p14:creationId xmlns:p14="http://schemas.microsoft.com/office/powerpoint/2010/main" val="411140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880" y="824839"/>
            <a:ext cx="10972800" cy="1143000"/>
          </a:xfrm>
        </p:spPr>
        <p:txBody>
          <a:bodyPr>
            <a:normAutofit/>
          </a:bodyPr>
          <a:lstStyle/>
          <a:p>
            <a:r>
              <a:rPr lang="en-US" sz="4000" dirty="0" smtClean="0"/>
              <a:t>Minnesota Comprehensive Assessments*</a:t>
            </a:r>
            <a:br>
              <a:rPr lang="en-US" sz="4000" dirty="0" smtClean="0"/>
            </a:br>
            <a:r>
              <a:rPr lang="en-US" sz="3100" dirty="0" smtClean="0"/>
              <a:t>Percent of </a:t>
            </a:r>
            <a:r>
              <a:rPr lang="en-US" sz="3100" dirty="0"/>
              <a:t>s</a:t>
            </a:r>
            <a:r>
              <a:rPr lang="en-US" sz="3100" dirty="0" smtClean="0"/>
              <a:t>tudents </a:t>
            </a:r>
            <a:r>
              <a:rPr lang="en-US" sz="3100" dirty="0"/>
              <a:t>w</a:t>
            </a:r>
            <a:r>
              <a:rPr lang="en-US" sz="3100" dirty="0" smtClean="0"/>
              <a:t>ho meet or exceed standards</a:t>
            </a:r>
            <a:endParaRPr lang="en-US" sz="3100" dirty="0"/>
          </a:p>
        </p:txBody>
      </p:sp>
      <p:sp>
        <p:nvSpPr>
          <p:cNvPr id="6" name="TextBox 5"/>
          <p:cNvSpPr txBox="1"/>
          <p:nvPr/>
        </p:nvSpPr>
        <p:spPr>
          <a:xfrm>
            <a:off x="2663674" y="6436343"/>
            <a:ext cx="9250515" cy="307777"/>
          </a:xfrm>
          <a:prstGeom prst="rect">
            <a:avLst/>
          </a:prstGeom>
          <a:noFill/>
          <a:ln>
            <a:noFill/>
          </a:ln>
        </p:spPr>
        <p:txBody>
          <a:bodyPr wrap="square" rtlCol="0">
            <a:spAutoFit/>
          </a:bodyPr>
          <a:lstStyle/>
          <a:p>
            <a:r>
              <a:rPr lang="en-US" sz="1400" dirty="0" smtClean="0"/>
              <a:t>*2016 MCA-III.  Reading: Grades 3-8 and 10. Mathematics: Grades 3-8.                             </a:t>
            </a:r>
            <a:r>
              <a:rPr lang="en-US" sz="1200" i="1" dirty="0" smtClean="0"/>
              <a:t>Minnesota Department of Education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245" y="2301611"/>
            <a:ext cx="6011862"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745998"/>
            <a:ext cx="10972800" cy="1143000"/>
          </a:xfrm>
        </p:spPr>
        <p:txBody>
          <a:bodyPr>
            <a:normAutofit fontScale="90000"/>
          </a:bodyPr>
          <a:lstStyle/>
          <a:p>
            <a:r>
              <a:rPr lang="en-US" sz="4000" dirty="0" smtClean="0"/>
              <a:t>Minnesota Grade 3 Reading Scores and </a:t>
            </a:r>
            <a:br>
              <a:rPr lang="en-US" sz="4000" dirty="0" smtClean="0"/>
            </a:br>
            <a:r>
              <a:rPr lang="en-US" sz="4000" dirty="0" smtClean="0"/>
              <a:t>Share of American Indian Population</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780" y="1872646"/>
            <a:ext cx="7212964" cy="495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410700" y="3606939"/>
            <a:ext cx="2186940" cy="276999"/>
          </a:xfrm>
          <a:prstGeom prst="rect">
            <a:avLst/>
          </a:prstGeom>
          <a:noFill/>
          <a:ln>
            <a:noFill/>
          </a:ln>
        </p:spPr>
        <p:txBody>
          <a:bodyPr wrap="square" rtlCol="0">
            <a:spAutoFit/>
          </a:bodyPr>
          <a:lstStyle/>
          <a:p>
            <a:r>
              <a:rPr lang="en-US" sz="1200" dirty="0" err="1">
                <a:latin typeface="Arial" panose="020B0604020202020204" pitchFamily="34" charset="0"/>
                <a:cs typeface="Arial" panose="020B0604020202020204" pitchFamily="34" charset="0"/>
              </a:rPr>
              <a:t>Naytahwaush</a:t>
            </a:r>
            <a:endParaRPr lang="en-US" sz="1200" dirty="0" smtClean="0">
              <a:latin typeface="Arial" panose="020B0604020202020204" pitchFamily="34" charset="0"/>
              <a:cs typeface="Arial" panose="020B0604020202020204" pitchFamily="34" charset="0"/>
            </a:endParaRPr>
          </a:p>
        </p:txBody>
      </p:sp>
      <p:sp>
        <p:nvSpPr>
          <p:cNvPr id="5" name="TextBox 4"/>
          <p:cNvSpPr txBox="1"/>
          <p:nvPr/>
        </p:nvSpPr>
        <p:spPr>
          <a:xfrm>
            <a:off x="9883140" y="4719459"/>
            <a:ext cx="2186940" cy="276999"/>
          </a:xfrm>
          <a:prstGeom prst="rect">
            <a:avLst/>
          </a:prstGeom>
          <a:noFill/>
          <a:ln>
            <a:noFill/>
          </a:ln>
        </p:spPr>
        <p:txBody>
          <a:bodyPr wrap="square" rtlCol="0">
            <a:spAutoFit/>
          </a:bodyPr>
          <a:lstStyle/>
          <a:p>
            <a:r>
              <a:rPr lang="en-US" sz="1200" dirty="0" smtClean="0">
                <a:latin typeface="Arial" panose="020B0604020202020204" pitchFamily="34" charset="0"/>
                <a:cs typeface="Arial" panose="020B0604020202020204" pitchFamily="34" charset="0"/>
              </a:rPr>
              <a:t>Red Lake</a:t>
            </a:r>
          </a:p>
        </p:txBody>
      </p:sp>
      <p:sp>
        <p:nvSpPr>
          <p:cNvPr id="6" name="TextBox 5"/>
          <p:cNvSpPr txBox="1"/>
          <p:nvPr/>
        </p:nvSpPr>
        <p:spPr>
          <a:xfrm>
            <a:off x="9547860" y="5298579"/>
            <a:ext cx="2186940" cy="276999"/>
          </a:xfrm>
          <a:prstGeom prst="rect">
            <a:avLst/>
          </a:prstGeom>
          <a:noFill/>
          <a:ln>
            <a:noFill/>
          </a:ln>
        </p:spPr>
        <p:txBody>
          <a:bodyPr wrap="square" rtlCol="0">
            <a:spAutoFit/>
          </a:bodyPr>
          <a:lstStyle/>
          <a:p>
            <a:r>
              <a:rPr lang="en-US" sz="1200" dirty="0" err="1">
                <a:latin typeface="Arial" panose="020B0604020202020204" pitchFamily="34" charset="0"/>
                <a:cs typeface="Arial" panose="020B0604020202020204" pitchFamily="34" charset="0"/>
              </a:rPr>
              <a:t>Ponemah</a:t>
            </a:r>
            <a:endParaRPr lang="en-US" sz="1200" dirty="0" smtClean="0">
              <a:latin typeface="Arial" panose="020B0604020202020204" pitchFamily="34" charset="0"/>
              <a:cs typeface="Arial" panose="020B0604020202020204" pitchFamily="34" charset="0"/>
            </a:endParaRPr>
          </a:p>
        </p:txBody>
      </p:sp>
      <p:sp>
        <p:nvSpPr>
          <p:cNvPr id="7" name="TextBox 6"/>
          <p:cNvSpPr txBox="1"/>
          <p:nvPr/>
        </p:nvSpPr>
        <p:spPr>
          <a:xfrm>
            <a:off x="8953500" y="4475619"/>
            <a:ext cx="2186940" cy="276999"/>
          </a:xfrm>
          <a:prstGeom prst="rect">
            <a:avLst/>
          </a:prstGeom>
          <a:noFill/>
          <a:ln>
            <a:noFill/>
          </a:ln>
        </p:spPr>
        <p:txBody>
          <a:bodyPr wrap="square" rtlCol="0">
            <a:spAutoFit/>
          </a:bodyPr>
          <a:lstStyle/>
          <a:p>
            <a:r>
              <a:rPr lang="en-US" sz="1200" dirty="0">
                <a:latin typeface="Arial" panose="020B0604020202020204" pitchFamily="34" charset="0"/>
                <a:cs typeface="Arial" panose="020B0604020202020204" pitchFamily="34" charset="0"/>
              </a:rPr>
              <a:t>Cass Lake-</a:t>
            </a:r>
            <a:r>
              <a:rPr lang="en-US" sz="1200" dirty="0" err="1">
                <a:latin typeface="Arial" panose="020B0604020202020204" pitchFamily="34" charset="0"/>
                <a:cs typeface="Arial" panose="020B0604020202020204" pitchFamily="34" charset="0"/>
              </a:rPr>
              <a:t>Bena</a:t>
            </a:r>
            <a:endParaRPr lang="en-US" sz="1200" dirty="0" smtClean="0">
              <a:latin typeface="Arial" panose="020B0604020202020204" pitchFamily="34" charset="0"/>
              <a:cs typeface="Arial" panose="020B0604020202020204" pitchFamily="34" charset="0"/>
            </a:endParaRPr>
          </a:p>
        </p:txBody>
      </p:sp>
      <p:sp>
        <p:nvSpPr>
          <p:cNvPr id="8" name="TextBox 7"/>
          <p:cNvSpPr txBox="1"/>
          <p:nvPr/>
        </p:nvSpPr>
        <p:spPr>
          <a:xfrm>
            <a:off x="8511540" y="4292739"/>
            <a:ext cx="2186940" cy="276999"/>
          </a:xfrm>
          <a:prstGeom prst="rect">
            <a:avLst/>
          </a:prstGeom>
          <a:noFill/>
          <a:ln>
            <a:noFill/>
          </a:ln>
        </p:spPr>
        <p:txBody>
          <a:bodyPr wrap="square" rtlCol="0">
            <a:spAutoFit/>
          </a:bodyPr>
          <a:lstStyle/>
          <a:p>
            <a:r>
              <a:rPr lang="en-US" sz="1200" dirty="0">
                <a:latin typeface="Arial" panose="020B0604020202020204" pitchFamily="34" charset="0"/>
                <a:cs typeface="Arial" panose="020B0604020202020204" pitchFamily="34" charset="0"/>
              </a:rPr>
              <a:t>Mahnomen</a:t>
            </a:r>
            <a:endParaRPr lang="en-US" sz="1200" dirty="0" smtClean="0">
              <a:latin typeface="Arial" panose="020B0604020202020204" pitchFamily="34" charset="0"/>
              <a:cs typeface="Arial" panose="020B0604020202020204" pitchFamily="34" charset="0"/>
            </a:endParaRPr>
          </a:p>
        </p:txBody>
      </p:sp>
      <p:sp>
        <p:nvSpPr>
          <p:cNvPr id="10" name="TextBox 9"/>
          <p:cNvSpPr txBox="1"/>
          <p:nvPr/>
        </p:nvSpPr>
        <p:spPr>
          <a:xfrm>
            <a:off x="7970520" y="4102239"/>
            <a:ext cx="2186940" cy="276999"/>
          </a:xfrm>
          <a:prstGeom prst="rect">
            <a:avLst/>
          </a:prstGeom>
          <a:noFill/>
          <a:ln>
            <a:noFill/>
          </a:ln>
        </p:spPr>
        <p:txBody>
          <a:bodyPr wrap="square" rtlCol="0">
            <a:spAutoFit/>
          </a:bodyPr>
          <a:lstStyle/>
          <a:p>
            <a:r>
              <a:rPr lang="en-US" sz="1200" dirty="0" err="1">
                <a:latin typeface="Arial" panose="020B0604020202020204" pitchFamily="34" charset="0"/>
                <a:cs typeface="Arial" panose="020B0604020202020204" pitchFamily="34" charset="0"/>
              </a:rPr>
              <a:t>Ogema</a:t>
            </a:r>
            <a:r>
              <a:rPr lang="en-US" sz="1200" dirty="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p:txBody>
      </p:sp>
      <p:sp>
        <p:nvSpPr>
          <p:cNvPr id="11" name="TextBox 10"/>
          <p:cNvSpPr txBox="1"/>
          <p:nvPr/>
        </p:nvSpPr>
        <p:spPr>
          <a:xfrm>
            <a:off x="7528560" y="5679579"/>
            <a:ext cx="2186940" cy="276999"/>
          </a:xfrm>
          <a:prstGeom prst="rect">
            <a:avLst/>
          </a:prstGeom>
          <a:noFill/>
          <a:ln>
            <a:noFill/>
          </a:ln>
        </p:spPr>
        <p:txBody>
          <a:bodyPr wrap="square" rtlCol="0">
            <a:spAutoFit/>
          </a:bodyPr>
          <a:lstStyle/>
          <a:p>
            <a:r>
              <a:rPr lang="en-US" sz="1200" dirty="0" err="1">
                <a:latin typeface="Arial" panose="020B0604020202020204" pitchFamily="34" charset="0"/>
                <a:cs typeface="Arial" panose="020B0604020202020204" pitchFamily="34" charset="0"/>
              </a:rPr>
              <a:t>Anishinabe</a:t>
            </a:r>
            <a:r>
              <a:rPr lang="en-US" sz="1200" dirty="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p:txBody>
      </p:sp>
      <p:sp>
        <p:nvSpPr>
          <p:cNvPr id="12" name="TextBox 11"/>
          <p:cNvSpPr txBox="1"/>
          <p:nvPr/>
        </p:nvSpPr>
        <p:spPr>
          <a:xfrm>
            <a:off x="7292340" y="4643259"/>
            <a:ext cx="2186940" cy="276999"/>
          </a:xfrm>
          <a:prstGeom prst="rect">
            <a:avLst/>
          </a:prstGeom>
          <a:noFill/>
          <a:ln>
            <a:noFill/>
          </a:ln>
        </p:spPr>
        <p:txBody>
          <a:bodyPr wrap="square" rtlCol="0">
            <a:spAutoFit/>
          </a:bodyPr>
          <a:lstStyle/>
          <a:p>
            <a:r>
              <a:rPr lang="en-US" sz="1200" dirty="0" err="1" smtClean="0">
                <a:latin typeface="Arial" panose="020B0604020202020204" pitchFamily="34" charset="0"/>
                <a:cs typeface="Arial" panose="020B0604020202020204" pitchFamily="34" charset="0"/>
              </a:rPr>
              <a:t>Kelliher</a:t>
            </a:r>
            <a:r>
              <a:rPr lang="en-US" sz="1200" dirty="0" smtClean="0">
                <a:latin typeface="Arial" panose="020B0604020202020204" pitchFamily="34" charset="0"/>
                <a:cs typeface="Arial" panose="020B0604020202020204" pitchFamily="34" charset="0"/>
              </a:rPr>
              <a:t> </a:t>
            </a:r>
          </a:p>
        </p:txBody>
      </p:sp>
      <p:sp>
        <p:nvSpPr>
          <p:cNvPr id="13" name="TextBox 12"/>
          <p:cNvSpPr txBox="1"/>
          <p:nvPr/>
        </p:nvSpPr>
        <p:spPr>
          <a:xfrm>
            <a:off x="6827520" y="5054739"/>
            <a:ext cx="2186940" cy="276999"/>
          </a:xfrm>
          <a:prstGeom prst="rect">
            <a:avLst/>
          </a:prstGeom>
          <a:noFill/>
          <a:ln>
            <a:noFill/>
          </a:ln>
        </p:spPr>
        <p:txBody>
          <a:bodyPr wrap="square" rtlCol="0">
            <a:spAutoFit/>
          </a:bodyPr>
          <a:lstStyle/>
          <a:p>
            <a:r>
              <a:rPr lang="en-US" sz="1200" dirty="0" smtClean="0">
                <a:latin typeface="Arial" panose="020B0604020202020204" pitchFamily="34" charset="0"/>
                <a:cs typeface="Arial" panose="020B0604020202020204" pitchFamily="34" charset="0"/>
              </a:rPr>
              <a:t>Remer </a:t>
            </a:r>
          </a:p>
        </p:txBody>
      </p:sp>
      <p:sp>
        <p:nvSpPr>
          <p:cNvPr id="14" name="TextBox 13"/>
          <p:cNvSpPr txBox="1"/>
          <p:nvPr/>
        </p:nvSpPr>
        <p:spPr>
          <a:xfrm>
            <a:off x="6465570" y="4648617"/>
            <a:ext cx="2186940" cy="276999"/>
          </a:xfrm>
          <a:prstGeom prst="rect">
            <a:avLst/>
          </a:prstGeom>
          <a:noFill/>
          <a:ln>
            <a:noFill/>
          </a:ln>
        </p:spPr>
        <p:txBody>
          <a:bodyPr wrap="square" rtlCol="0">
            <a:spAutoFit/>
          </a:bodyPr>
          <a:lstStyle/>
          <a:p>
            <a:r>
              <a:rPr lang="en-US" sz="1200" dirty="0" err="1">
                <a:latin typeface="Arial" panose="020B0604020202020204" pitchFamily="34" charset="0"/>
                <a:cs typeface="Arial" panose="020B0604020202020204" pitchFamily="34" charset="0"/>
              </a:rPr>
              <a:t>Onamia</a:t>
            </a:r>
            <a:r>
              <a:rPr lang="en-US" sz="1200" dirty="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p:txBody>
      </p:sp>
      <p:sp>
        <p:nvSpPr>
          <p:cNvPr id="15" name="TextBox 14"/>
          <p:cNvSpPr txBox="1"/>
          <p:nvPr/>
        </p:nvSpPr>
        <p:spPr>
          <a:xfrm>
            <a:off x="6496050" y="3660279"/>
            <a:ext cx="2186940" cy="276999"/>
          </a:xfrm>
          <a:prstGeom prst="rect">
            <a:avLst/>
          </a:prstGeom>
          <a:noFill/>
          <a:ln>
            <a:noFill/>
          </a:ln>
        </p:spPr>
        <p:txBody>
          <a:bodyPr wrap="square" rtlCol="0">
            <a:spAutoFit/>
          </a:bodyPr>
          <a:lstStyle/>
          <a:p>
            <a:r>
              <a:rPr lang="en-US" sz="1200" dirty="0" smtClean="0">
                <a:latin typeface="Arial" panose="020B0604020202020204" pitchFamily="34" charset="0"/>
                <a:cs typeface="Arial" panose="020B0604020202020204" pitchFamily="34" charset="0"/>
              </a:rPr>
              <a:t>Browns Valley </a:t>
            </a:r>
          </a:p>
        </p:txBody>
      </p:sp>
      <p:sp>
        <p:nvSpPr>
          <p:cNvPr id="16" name="TextBox 15"/>
          <p:cNvSpPr txBox="1"/>
          <p:nvPr/>
        </p:nvSpPr>
        <p:spPr>
          <a:xfrm>
            <a:off x="6061710" y="3736478"/>
            <a:ext cx="2186940" cy="276999"/>
          </a:xfrm>
          <a:prstGeom prst="rect">
            <a:avLst/>
          </a:prstGeom>
          <a:noFill/>
          <a:ln>
            <a:noFill/>
          </a:ln>
        </p:spPr>
        <p:txBody>
          <a:bodyPr wrap="square" rtlCol="0">
            <a:spAutoFit/>
          </a:bodyPr>
          <a:lstStyle/>
          <a:p>
            <a:r>
              <a:rPr lang="en-US" sz="1200" dirty="0" smtClean="0">
                <a:latin typeface="Arial" panose="020B0604020202020204" pitchFamily="34" charset="0"/>
                <a:cs typeface="Arial" panose="020B0604020202020204" pitchFamily="34" charset="0"/>
              </a:rPr>
              <a:t>King</a:t>
            </a:r>
          </a:p>
        </p:txBody>
      </p:sp>
      <p:sp>
        <p:nvSpPr>
          <p:cNvPr id="17" name="TextBox 16"/>
          <p:cNvSpPr txBox="1"/>
          <p:nvPr/>
        </p:nvSpPr>
        <p:spPr>
          <a:xfrm>
            <a:off x="4850130" y="3302138"/>
            <a:ext cx="2186940" cy="276999"/>
          </a:xfrm>
          <a:prstGeom prst="rect">
            <a:avLst/>
          </a:prstGeom>
          <a:noFill/>
          <a:ln>
            <a:noFill/>
          </a:ln>
        </p:spPr>
        <p:txBody>
          <a:bodyPr wrap="square" rtlCol="0">
            <a:spAutoFit/>
          </a:bodyPr>
          <a:lstStyle/>
          <a:p>
            <a:r>
              <a:rPr lang="en-US" sz="1200" dirty="0" smtClean="0">
                <a:latin typeface="Arial" panose="020B0604020202020204" pitchFamily="34" charset="0"/>
                <a:cs typeface="Arial" panose="020B0604020202020204" pitchFamily="34" charset="0"/>
              </a:rPr>
              <a:t>Churchill</a:t>
            </a:r>
          </a:p>
        </p:txBody>
      </p:sp>
    </p:spTree>
    <p:extLst>
      <p:ext uri="{BB962C8B-B14F-4D97-AF65-F5344CB8AC3E}">
        <p14:creationId xmlns:p14="http://schemas.microsoft.com/office/powerpoint/2010/main" val="353640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880" y="451142"/>
            <a:ext cx="10972800" cy="1143000"/>
          </a:xfrm>
        </p:spPr>
        <p:txBody>
          <a:bodyPr>
            <a:normAutofit/>
          </a:bodyPr>
          <a:lstStyle/>
          <a:p>
            <a:r>
              <a:rPr lang="en-US" sz="4000" dirty="0" smtClean="0"/>
              <a:t>Graduation Rates</a:t>
            </a:r>
            <a:endParaRPr lang="en-US" sz="4000" dirty="0"/>
          </a:p>
        </p:txBody>
      </p:sp>
      <p:pic>
        <p:nvPicPr>
          <p:cNvPr id="5" name="Picture 4"/>
          <p:cNvPicPr/>
          <p:nvPr/>
        </p:nvPicPr>
        <p:blipFill>
          <a:blip r:embed="rId2"/>
          <a:stretch>
            <a:fillRect/>
          </a:stretch>
        </p:blipFill>
        <p:spPr>
          <a:xfrm>
            <a:off x="1839209" y="1801042"/>
            <a:ext cx="8686800" cy="4977448"/>
          </a:xfrm>
          <a:prstGeom prst="rect">
            <a:avLst/>
          </a:prstGeom>
        </p:spPr>
      </p:pic>
    </p:spTree>
    <p:extLst>
      <p:ext uri="{BB962C8B-B14F-4D97-AF65-F5344CB8AC3E}">
        <p14:creationId xmlns:p14="http://schemas.microsoft.com/office/powerpoint/2010/main" val="333921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82489" y="4805929"/>
            <a:ext cx="10472928" cy="1752600"/>
          </a:xfrm>
        </p:spPr>
        <p:txBody>
          <a:bodyPr>
            <a:normAutofit/>
          </a:bodyPr>
          <a:lstStyle/>
          <a:p>
            <a:r>
              <a:rPr lang="en-US" sz="2000" dirty="0" smtClean="0"/>
              <a:t>Crystal Echo Hawk</a:t>
            </a:r>
            <a:br>
              <a:rPr lang="en-US" sz="2000" dirty="0" smtClean="0"/>
            </a:br>
            <a:r>
              <a:rPr lang="en-US" sz="2000" dirty="0" smtClean="0"/>
              <a:t>President</a:t>
            </a:r>
            <a:br>
              <a:rPr lang="en-US" sz="2000" dirty="0" smtClean="0"/>
            </a:br>
            <a:endParaRPr lang="en-US" sz="2000" dirty="0"/>
          </a:p>
        </p:txBody>
      </p:sp>
      <p:sp>
        <p:nvSpPr>
          <p:cNvPr id="4" name="Title 3"/>
          <p:cNvSpPr>
            <a:spLocks noGrp="1"/>
          </p:cNvSpPr>
          <p:nvPr>
            <p:ph type="ctrTitle"/>
          </p:nvPr>
        </p:nvSpPr>
        <p:spPr>
          <a:xfrm>
            <a:off x="911210" y="2663982"/>
            <a:ext cx="10744207" cy="1828800"/>
          </a:xfrm>
        </p:spPr>
        <p:txBody>
          <a:bodyPr>
            <a:noAutofit/>
          </a:bodyPr>
          <a:lstStyle/>
          <a:p>
            <a:r>
              <a:rPr lang="en-US" sz="4800" dirty="0" smtClean="0"/>
              <a:t>Voices and Vision from the Field:</a:t>
            </a:r>
            <a:br>
              <a:rPr lang="en-US" sz="4800" dirty="0" smtClean="0"/>
            </a:br>
            <a:r>
              <a:rPr lang="en-US" sz="4000" dirty="0" smtClean="0"/>
              <a:t>Minnesota Native ECD, Nutrition &amp; Health Practitioners </a:t>
            </a:r>
            <a:endParaRPr lang="en-US" sz="4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2095" y="834388"/>
            <a:ext cx="7455423" cy="144170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75295" y="5432223"/>
            <a:ext cx="3190459" cy="500013"/>
          </a:xfrm>
          <a:prstGeom prst="rect">
            <a:avLst/>
          </a:prstGeom>
        </p:spPr>
      </p:pic>
    </p:spTree>
    <p:extLst>
      <p:ext uri="{BB962C8B-B14F-4D97-AF65-F5344CB8AC3E}">
        <p14:creationId xmlns:p14="http://schemas.microsoft.com/office/powerpoint/2010/main" val="202344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070" y="1507567"/>
            <a:ext cx="11277600" cy="5322338"/>
          </a:xfrm>
        </p:spPr>
        <p:txBody>
          <a:bodyPr>
            <a:normAutofit/>
          </a:bodyPr>
          <a:lstStyle/>
          <a:p>
            <a:pPr marL="0" indent="0">
              <a:buNone/>
            </a:pPr>
            <a:r>
              <a:rPr lang="en-US" sz="2000" b="1" dirty="0" smtClean="0"/>
              <a:t>RESEARCH SHOWS:</a:t>
            </a:r>
          </a:p>
          <a:p>
            <a:r>
              <a:rPr lang="en-US" sz="2000" dirty="0"/>
              <a:t>E</a:t>
            </a:r>
            <a:r>
              <a:rPr lang="en-US" sz="2000" dirty="0" smtClean="0"/>
              <a:t>arly </a:t>
            </a:r>
            <a:r>
              <a:rPr lang="en-US" sz="2000" dirty="0"/>
              <a:t>childhood education has a positive impact on </a:t>
            </a:r>
            <a:r>
              <a:rPr lang="en-US" sz="2000" dirty="0" smtClean="0"/>
              <a:t>school </a:t>
            </a:r>
            <a:r>
              <a:rPr lang="en-US" sz="2000" dirty="0"/>
              <a:t>performance and </a:t>
            </a:r>
            <a:r>
              <a:rPr lang="en-US" sz="2000" dirty="0" smtClean="0"/>
              <a:t>for </a:t>
            </a:r>
            <a:r>
              <a:rPr lang="en-US" sz="2000" dirty="0"/>
              <a:t>future workforce </a:t>
            </a:r>
            <a:r>
              <a:rPr lang="en-US" sz="2000" dirty="0" smtClean="0"/>
              <a:t>skills.</a:t>
            </a:r>
            <a:r>
              <a:rPr lang="en-US" sz="2000" dirty="0"/>
              <a:t> </a:t>
            </a:r>
          </a:p>
          <a:p>
            <a:r>
              <a:rPr lang="en-US" sz="2000" dirty="0" smtClean="0"/>
              <a:t>Native language </a:t>
            </a:r>
            <a:r>
              <a:rPr lang="en-US" sz="2000" dirty="0"/>
              <a:t>immersion programs </a:t>
            </a:r>
            <a:r>
              <a:rPr lang="en-US" sz="2000" dirty="0" smtClean="0"/>
              <a:t>help </a:t>
            </a:r>
            <a:r>
              <a:rPr lang="en-US" sz="2000" dirty="0"/>
              <a:t>children prepare for </a:t>
            </a:r>
            <a:r>
              <a:rPr lang="en-US" sz="2000" dirty="0" smtClean="0"/>
              <a:t>school, life and support </a:t>
            </a:r>
            <a:r>
              <a:rPr lang="en-US" sz="2000" dirty="0"/>
              <a:t>efforts to increase the number of Native language </a:t>
            </a:r>
            <a:r>
              <a:rPr lang="en-US" sz="2000" dirty="0" smtClean="0"/>
              <a:t>speakers. </a:t>
            </a:r>
          </a:p>
          <a:p>
            <a:r>
              <a:rPr lang="en-US" sz="2000" dirty="0"/>
              <a:t>R</a:t>
            </a:r>
            <a:r>
              <a:rPr lang="en-US" sz="2000" dirty="0" smtClean="0"/>
              <a:t>elationships </a:t>
            </a:r>
            <a:r>
              <a:rPr lang="en-US" sz="2000" dirty="0"/>
              <a:t>between </a:t>
            </a:r>
            <a:r>
              <a:rPr lang="en-US" sz="2000" dirty="0" smtClean="0"/>
              <a:t>early nutrition</a:t>
            </a:r>
            <a:r>
              <a:rPr lang="en-US" sz="2000" dirty="0"/>
              <a:t>, </a:t>
            </a:r>
            <a:r>
              <a:rPr lang="en-US" sz="2000" dirty="0" smtClean="0"/>
              <a:t>health, learning and academic performance are </a:t>
            </a:r>
            <a:r>
              <a:rPr lang="en-US" sz="2000" dirty="0"/>
              <a:t>undeniably </a:t>
            </a:r>
            <a:r>
              <a:rPr lang="en-US" sz="2000" dirty="0" smtClean="0"/>
              <a:t>strong.</a:t>
            </a:r>
          </a:p>
          <a:p>
            <a:r>
              <a:rPr lang="en-US" sz="2000" dirty="0" smtClean="0"/>
              <a:t>Healthy </a:t>
            </a:r>
            <a:r>
              <a:rPr lang="en-US" sz="2000" dirty="0"/>
              <a:t>and traditional Native foods are </a:t>
            </a:r>
            <a:r>
              <a:rPr lang="en-US" sz="2000" dirty="0" smtClean="0"/>
              <a:t>a critical </a:t>
            </a:r>
            <a:r>
              <a:rPr lang="en-US" sz="2000" dirty="0"/>
              <a:t>element of cultural </a:t>
            </a:r>
            <a:r>
              <a:rPr lang="en-US" sz="2000" dirty="0" smtClean="0"/>
              <a:t>preservation. </a:t>
            </a:r>
          </a:p>
          <a:p>
            <a:pPr marL="0" indent="0">
              <a:buNone/>
            </a:pPr>
            <a:r>
              <a:rPr lang="en-US" sz="2000" dirty="0" smtClean="0"/>
              <a:t/>
            </a:r>
            <a:br>
              <a:rPr lang="en-US" sz="2000" dirty="0" smtClean="0"/>
            </a:br>
            <a:endParaRPr lang="en-US" sz="2000" dirty="0" smtClean="0"/>
          </a:p>
          <a:p>
            <a:r>
              <a:rPr lang="en-US" sz="2000" b="1" u="sng" dirty="0" smtClean="0"/>
              <a:t>Challenge: </a:t>
            </a:r>
            <a:r>
              <a:rPr lang="en-US" sz="2000" dirty="0" smtClean="0"/>
              <a:t>Native children are </a:t>
            </a:r>
            <a:r>
              <a:rPr lang="en-US" sz="2000" dirty="0"/>
              <a:t>facing </a:t>
            </a:r>
            <a:r>
              <a:rPr lang="en-US" sz="2000" dirty="0" smtClean="0"/>
              <a:t>critical disparities </a:t>
            </a:r>
            <a:r>
              <a:rPr lang="en-US" sz="2000" dirty="0"/>
              <a:t>in education, nutrition, health, </a:t>
            </a:r>
            <a:r>
              <a:rPr lang="en-US" sz="2000" dirty="0" smtClean="0"/>
              <a:t>language/cultural retention, </a:t>
            </a:r>
            <a:r>
              <a:rPr lang="en-US" sz="2000" dirty="0"/>
              <a:t>income, access to </a:t>
            </a:r>
            <a:r>
              <a:rPr lang="en-US" sz="2000" dirty="0" smtClean="0"/>
              <a:t>services </a:t>
            </a:r>
            <a:r>
              <a:rPr lang="en-US" sz="2000" dirty="0"/>
              <a:t>and </a:t>
            </a:r>
            <a:r>
              <a:rPr lang="en-US" sz="2000" dirty="0" smtClean="0"/>
              <a:t>opportunities.</a:t>
            </a:r>
          </a:p>
          <a:p>
            <a:r>
              <a:rPr lang="en-US" sz="2000" b="1" u="sng" dirty="0" smtClean="0"/>
              <a:t>Opportunity for Impact:</a:t>
            </a:r>
            <a:r>
              <a:rPr lang="en-US" sz="2000" b="1" dirty="0" smtClean="0"/>
              <a:t>  </a:t>
            </a:r>
            <a:r>
              <a:rPr lang="en-US" sz="2000" b="1" dirty="0" smtClean="0">
                <a:solidFill>
                  <a:schemeClr val="accent6"/>
                </a:solidFill>
              </a:rPr>
              <a:t>Healthy Native children will result in healthy Tribal Nations and healthy Native communities</a:t>
            </a:r>
            <a:r>
              <a:rPr lang="en-US" sz="2000" dirty="0" smtClean="0">
                <a:solidFill>
                  <a:schemeClr val="accent6"/>
                </a:solidFill>
              </a:rPr>
              <a:t>. </a:t>
            </a:r>
            <a:r>
              <a:rPr lang="en-US" sz="2000" dirty="0" smtClean="0"/>
              <a:t>Critical need to turn the tide on disparities and chart a path towards a more integrated, systems approach to improve outcomes.</a:t>
            </a:r>
            <a:endParaRPr lang="en-US" sz="2000" b="1" dirty="0" smtClean="0"/>
          </a:p>
        </p:txBody>
      </p:sp>
      <p:sp>
        <p:nvSpPr>
          <p:cNvPr id="3" name="Title 2"/>
          <p:cNvSpPr>
            <a:spLocks noGrp="1"/>
          </p:cNvSpPr>
          <p:nvPr>
            <p:ph type="title"/>
          </p:nvPr>
        </p:nvSpPr>
        <p:spPr>
          <a:xfrm>
            <a:off x="1364974" y="200505"/>
            <a:ext cx="10217426" cy="1143000"/>
          </a:xfrm>
        </p:spPr>
        <p:txBody>
          <a:bodyPr>
            <a:normAutofit/>
          </a:bodyPr>
          <a:lstStyle/>
          <a:p>
            <a:pPr lvl="0"/>
            <a:r>
              <a:rPr lang="en-US" sz="4400" dirty="0" smtClean="0"/>
              <a:t>FOUNDATION &amp; PROCESS</a:t>
            </a:r>
            <a:endParaRPr lang="en-US" sz="4400" dirty="0"/>
          </a:p>
        </p:txBody>
      </p:sp>
    </p:spTree>
    <p:extLst>
      <p:ext uri="{BB962C8B-B14F-4D97-AF65-F5344CB8AC3E}">
        <p14:creationId xmlns:p14="http://schemas.microsoft.com/office/powerpoint/2010/main" val="12258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7222" y="1636113"/>
            <a:ext cx="11277600" cy="2350671"/>
          </a:xfrm>
        </p:spPr>
        <p:txBody>
          <a:bodyPr>
            <a:normAutofit/>
          </a:bodyPr>
          <a:lstStyle/>
          <a:p>
            <a:pPr marL="0" indent="0">
              <a:buNone/>
            </a:pPr>
            <a:r>
              <a:rPr lang="en-US" sz="2400" b="1" dirty="0" smtClean="0"/>
              <a:t>VOICES FROM THE FIELD:</a:t>
            </a:r>
            <a:endParaRPr lang="en-US" sz="2400" b="1" dirty="0"/>
          </a:p>
          <a:p>
            <a:r>
              <a:rPr lang="en-US" sz="2400" dirty="0" smtClean="0"/>
              <a:t>50 </a:t>
            </a:r>
            <a:r>
              <a:rPr lang="en-US" sz="2400" dirty="0"/>
              <a:t>Native </a:t>
            </a:r>
            <a:r>
              <a:rPr lang="en-US" sz="2400" dirty="0" smtClean="0"/>
              <a:t>ECD, nutrition and health </a:t>
            </a:r>
            <a:r>
              <a:rPr lang="en-US" sz="2400" dirty="0"/>
              <a:t>practitioners representing </a:t>
            </a:r>
            <a:r>
              <a:rPr lang="en-US" sz="2400" dirty="0" smtClean="0"/>
              <a:t>Minnesota rural </a:t>
            </a:r>
            <a:r>
              <a:rPr lang="en-US" sz="2400" dirty="0"/>
              <a:t>and urban </a:t>
            </a:r>
            <a:r>
              <a:rPr lang="en-US" sz="2400" dirty="0" smtClean="0"/>
              <a:t>communities attended a two-day convening in May 2017.</a:t>
            </a:r>
            <a:r>
              <a:rPr lang="en-US" sz="2400" dirty="0"/>
              <a:t> </a:t>
            </a:r>
          </a:p>
          <a:p>
            <a:r>
              <a:rPr lang="en-US" sz="2400" dirty="0"/>
              <a:t>C</a:t>
            </a:r>
            <a:r>
              <a:rPr lang="en-US" sz="2400" dirty="0" smtClean="0"/>
              <a:t>onducted nine, in-depth </a:t>
            </a:r>
            <a:r>
              <a:rPr lang="en-US" sz="2400" dirty="0"/>
              <a:t>interviews with </a:t>
            </a:r>
            <a:r>
              <a:rPr lang="en-US" sz="2400" dirty="0" smtClean="0"/>
              <a:t>Native ECD, nutrition and health leaders. </a:t>
            </a:r>
            <a:r>
              <a:rPr lang="en-US" sz="2400" dirty="0"/>
              <a:t> </a:t>
            </a:r>
            <a:endParaRPr lang="en-US" sz="2400" dirty="0" smtClean="0"/>
          </a:p>
          <a:p>
            <a:endParaRPr lang="en-US" sz="2400" dirty="0"/>
          </a:p>
          <a:p>
            <a:endParaRPr lang="en-US" sz="2400" b="1" dirty="0" smtClean="0"/>
          </a:p>
        </p:txBody>
      </p:sp>
      <p:sp>
        <p:nvSpPr>
          <p:cNvPr id="3" name="Title 2"/>
          <p:cNvSpPr>
            <a:spLocks noGrp="1"/>
          </p:cNvSpPr>
          <p:nvPr>
            <p:ph type="title"/>
          </p:nvPr>
        </p:nvSpPr>
        <p:spPr>
          <a:xfrm>
            <a:off x="1364974" y="200505"/>
            <a:ext cx="10217426" cy="1143000"/>
          </a:xfrm>
        </p:spPr>
        <p:txBody>
          <a:bodyPr>
            <a:normAutofit/>
          </a:bodyPr>
          <a:lstStyle/>
          <a:p>
            <a:pPr lvl="0"/>
            <a:r>
              <a:rPr lang="en-US" sz="4400" dirty="0" smtClean="0"/>
              <a:t>FOUNDATION &amp; PROCESS</a:t>
            </a:r>
            <a:endParaRPr lang="en-US" sz="4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32" t="31733" r="4667"/>
          <a:stretch/>
        </p:blipFill>
        <p:spPr>
          <a:xfrm>
            <a:off x="3257550" y="3655397"/>
            <a:ext cx="5383530" cy="2951143"/>
          </a:xfrm>
          <a:prstGeom prst="rect">
            <a:avLst/>
          </a:prstGeom>
        </p:spPr>
      </p:pic>
      <p:sp>
        <p:nvSpPr>
          <p:cNvPr id="5" name="TextBox 4"/>
          <p:cNvSpPr txBox="1"/>
          <p:nvPr/>
        </p:nvSpPr>
        <p:spPr>
          <a:xfrm>
            <a:off x="3440967" y="6606540"/>
            <a:ext cx="5016694" cy="276999"/>
          </a:xfrm>
          <a:prstGeom prst="rect">
            <a:avLst/>
          </a:prstGeom>
          <a:noFill/>
          <a:ln>
            <a:solidFill>
              <a:schemeClr val="bg2"/>
            </a:solidFill>
          </a:ln>
        </p:spPr>
        <p:txBody>
          <a:bodyPr wrap="none" rtlCol="0">
            <a:spAutoFit/>
          </a:bodyPr>
          <a:lstStyle/>
          <a:p>
            <a:pPr algn="ctr"/>
            <a:r>
              <a:rPr lang="en-US" sz="1200" dirty="0" smtClean="0"/>
              <a:t>Healthy Children, Healthy Nations Stakeholders Convening, May 2017</a:t>
            </a:r>
          </a:p>
        </p:txBody>
      </p:sp>
    </p:spTree>
    <p:extLst>
      <p:ext uri="{BB962C8B-B14F-4D97-AF65-F5344CB8AC3E}">
        <p14:creationId xmlns:p14="http://schemas.microsoft.com/office/powerpoint/2010/main" val="15321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51722"/>
            <a:ext cx="10972800" cy="5102087"/>
          </a:xfrm>
        </p:spPr>
        <p:txBody>
          <a:bodyPr>
            <a:noAutofit/>
          </a:bodyPr>
          <a:lstStyle/>
          <a:p>
            <a:pPr marL="0" indent="0">
              <a:buNone/>
            </a:pPr>
            <a:r>
              <a:rPr lang="en-US" sz="2100" b="1" dirty="0"/>
              <a:t>The areas prioritized for group consensus-building were: </a:t>
            </a:r>
            <a:endParaRPr lang="en-US" sz="2100" dirty="0"/>
          </a:p>
          <a:p>
            <a:pPr lvl="0"/>
            <a:r>
              <a:rPr lang="en-US" sz="2100" dirty="0"/>
              <a:t>A 10-year vision for Native children’s early childhood development and nutrition throughout Minnesota. </a:t>
            </a:r>
          </a:p>
          <a:p>
            <a:pPr lvl="0"/>
            <a:r>
              <a:rPr lang="en-US" sz="2100" dirty="0"/>
              <a:t>E</a:t>
            </a:r>
            <a:r>
              <a:rPr lang="en-US" sz="2100" dirty="0" smtClean="0"/>
              <a:t>nduring </a:t>
            </a:r>
            <a:r>
              <a:rPr lang="en-US" sz="2100" dirty="0"/>
              <a:t>and recurring obstacles that block the vision for effectively collaborating to serve Native child development across the state. </a:t>
            </a:r>
            <a:endParaRPr lang="en-US" sz="2100" dirty="0" smtClean="0"/>
          </a:p>
          <a:p>
            <a:pPr lvl="0"/>
            <a:r>
              <a:rPr lang="en-US" sz="2100" dirty="0" smtClean="0"/>
              <a:t>What does “success</a:t>
            </a:r>
            <a:r>
              <a:rPr lang="en-US" sz="2100" dirty="0"/>
              <a:t>” in Native early childhood development or nutrition-focused programming </a:t>
            </a:r>
            <a:r>
              <a:rPr lang="en-US" sz="2100" dirty="0" smtClean="0"/>
              <a:t>look </a:t>
            </a:r>
            <a:r>
              <a:rPr lang="en-US" sz="2100" dirty="0"/>
              <a:t>like to </a:t>
            </a:r>
            <a:r>
              <a:rPr lang="en-US" sz="2100" dirty="0" smtClean="0"/>
              <a:t>them.</a:t>
            </a:r>
          </a:p>
          <a:p>
            <a:pPr lvl="0"/>
            <a:r>
              <a:rPr lang="en-US" sz="2100" dirty="0" smtClean="0"/>
              <a:t>Common ground and identifying factors in successful and promising Native </a:t>
            </a:r>
            <a:r>
              <a:rPr lang="en-US" sz="2100" dirty="0"/>
              <a:t>ECD and nutrition efforts in both rural (including reservation) and urban </a:t>
            </a:r>
            <a:r>
              <a:rPr lang="en-US" sz="2100" dirty="0" smtClean="0"/>
              <a:t>communities</a:t>
            </a:r>
          </a:p>
          <a:p>
            <a:pPr lvl="1"/>
            <a:r>
              <a:rPr lang="en-US" sz="1800" dirty="0" smtClean="0"/>
              <a:t>Deployment </a:t>
            </a:r>
            <a:r>
              <a:rPr lang="en-US" sz="1800" dirty="0"/>
              <a:t>of Indigenous models and cultural ways. </a:t>
            </a:r>
          </a:p>
          <a:p>
            <a:pPr lvl="1"/>
            <a:r>
              <a:rPr lang="en-US" sz="1800" dirty="0"/>
              <a:t>Active, diverse, leadership: Elected, professional, traditional (elders), emerging (youth), and family (parents). </a:t>
            </a:r>
          </a:p>
          <a:p>
            <a:pPr lvl="1"/>
            <a:r>
              <a:rPr lang="en-US" sz="1800" dirty="0"/>
              <a:t>Longevity and predictability of support: Financial, policy, leadership, and local stakeholders. </a:t>
            </a:r>
          </a:p>
          <a:p>
            <a:pPr lvl="1"/>
            <a:r>
              <a:rPr lang="en-US" sz="1800" dirty="0"/>
              <a:t>Visibility and awareness: At home (parents/families), tribe, local community, and state levels. </a:t>
            </a:r>
            <a:endParaRPr lang="en-US" sz="1800" dirty="0" smtClean="0"/>
          </a:p>
        </p:txBody>
      </p:sp>
      <p:sp>
        <p:nvSpPr>
          <p:cNvPr id="3" name="Title 2"/>
          <p:cNvSpPr>
            <a:spLocks noGrp="1"/>
          </p:cNvSpPr>
          <p:nvPr>
            <p:ph type="title"/>
          </p:nvPr>
        </p:nvSpPr>
        <p:spPr>
          <a:xfrm>
            <a:off x="609600" y="704088"/>
            <a:ext cx="10972800" cy="647634"/>
          </a:xfrm>
        </p:spPr>
        <p:txBody>
          <a:bodyPr>
            <a:normAutofit/>
          </a:bodyPr>
          <a:lstStyle/>
          <a:p>
            <a:pPr lvl="0"/>
            <a:r>
              <a:rPr lang="en-US" sz="3500" dirty="0"/>
              <a:t>CONSENSUS BUILDING AND </a:t>
            </a:r>
            <a:r>
              <a:rPr lang="en-US" sz="3500" dirty="0" smtClean="0"/>
              <a:t>10-YEAR </a:t>
            </a:r>
            <a:r>
              <a:rPr lang="en-US" sz="3500" dirty="0"/>
              <a:t>VISION</a:t>
            </a:r>
          </a:p>
        </p:txBody>
      </p:sp>
    </p:spTree>
    <p:extLst>
      <p:ext uri="{BB962C8B-B14F-4D97-AF65-F5344CB8AC3E}">
        <p14:creationId xmlns:p14="http://schemas.microsoft.com/office/powerpoint/2010/main" val="258253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1173"/>
            <a:ext cx="10972800" cy="5416827"/>
          </a:xfrm>
        </p:spPr>
        <p:txBody>
          <a:bodyPr numCol="2">
            <a:normAutofit/>
          </a:bodyPr>
          <a:lstStyle/>
          <a:p>
            <a:pPr lvl="0"/>
            <a:r>
              <a:rPr lang="en-US" sz="2000" dirty="0"/>
              <a:t>Native </a:t>
            </a:r>
            <a:r>
              <a:rPr lang="en-US" sz="2000" dirty="0" smtClean="0"/>
              <a:t>ECD language </a:t>
            </a:r>
            <a:r>
              <a:rPr lang="en-US" sz="2000" dirty="0"/>
              <a:t>immersion programs </a:t>
            </a:r>
            <a:r>
              <a:rPr lang="en-US" sz="2000" dirty="0" smtClean="0"/>
              <a:t>strengthen </a:t>
            </a:r>
            <a:r>
              <a:rPr lang="en-US" sz="2000" dirty="0"/>
              <a:t>brain development and coping </a:t>
            </a:r>
            <a:r>
              <a:rPr lang="en-US" sz="2000" dirty="0" smtClean="0"/>
              <a:t>skills.</a:t>
            </a:r>
            <a:endParaRPr lang="en-US" sz="2000" dirty="0"/>
          </a:p>
          <a:p>
            <a:pPr lvl="0"/>
            <a:r>
              <a:rPr lang="en-US" sz="2000" dirty="0"/>
              <a:t>Child-supportive ECD programs such as </a:t>
            </a:r>
            <a:r>
              <a:rPr lang="en-US" sz="2000" dirty="0" smtClean="0"/>
              <a:t>Montessori.</a:t>
            </a:r>
            <a:endParaRPr lang="en-US" sz="2000" dirty="0"/>
          </a:p>
          <a:p>
            <a:pPr lvl="0"/>
            <a:r>
              <a:rPr lang="en-US" sz="2000" dirty="0"/>
              <a:t>Prenatal, infant, child, </a:t>
            </a:r>
            <a:r>
              <a:rPr lang="en-US" sz="2000" dirty="0" smtClean="0"/>
              <a:t>maternal-centered </a:t>
            </a:r>
            <a:r>
              <a:rPr lang="en-US" sz="2000" dirty="0"/>
              <a:t>health </a:t>
            </a:r>
            <a:r>
              <a:rPr lang="en-US" sz="2000" dirty="0" smtClean="0"/>
              <a:t>and programs </a:t>
            </a:r>
            <a:r>
              <a:rPr lang="en-US" sz="2000" dirty="0"/>
              <a:t>that serve families. </a:t>
            </a:r>
          </a:p>
          <a:p>
            <a:pPr lvl="0"/>
            <a:r>
              <a:rPr lang="en-US" sz="2000" dirty="0"/>
              <a:t>Tribal elders who contribute mentoring and traditional </a:t>
            </a:r>
            <a:r>
              <a:rPr lang="en-US" sz="2000" dirty="0" smtClean="0"/>
              <a:t>wisdom.</a:t>
            </a:r>
            <a:r>
              <a:rPr lang="en-US" sz="2000" dirty="0"/>
              <a:t> </a:t>
            </a:r>
          </a:p>
          <a:p>
            <a:pPr lvl="0"/>
            <a:r>
              <a:rPr lang="en-US" sz="2000" dirty="0"/>
              <a:t>Community gardens, nutrition education programs, and increased access to healthy, Native </a:t>
            </a:r>
            <a:r>
              <a:rPr lang="en-US" sz="2000" dirty="0" smtClean="0"/>
              <a:t>foods.</a:t>
            </a:r>
            <a:endParaRPr lang="en-US" sz="2000" dirty="0"/>
          </a:p>
          <a:p>
            <a:pPr lvl="0"/>
            <a:r>
              <a:rPr lang="en-US" sz="2000" dirty="0"/>
              <a:t>Tribal colleges and other higher education institutions that can train care providers and parents</a:t>
            </a:r>
            <a:r>
              <a:rPr lang="en-US" sz="2000" dirty="0" smtClean="0"/>
              <a:t>.</a:t>
            </a:r>
          </a:p>
          <a:p>
            <a:pPr lvl="0"/>
            <a:endParaRPr lang="en-US" sz="2000" dirty="0"/>
          </a:p>
          <a:p>
            <a:pPr lvl="0"/>
            <a:r>
              <a:rPr lang="en-US" sz="2000" dirty="0" smtClean="0"/>
              <a:t>Tribal </a:t>
            </a:r>
            <a:r>
              <a:rPr lang="en-US" sz="2000" dirty="0"/>
              <a:t>leaders who prioritize ECD and community systemic change. Some tribes have developed policies that are progressive (even exceeding state standards) and that set standards and requirements for childcare providers, parents receiving tribal services, healthy foods </a:t>
            </a:r>
            <a:r>
              <a:rPr lang="en-US" sz="2000" dirty="0" smtClean="0"/>
              <a:t>and more.</a:t>
            </a:r>
            <a:r>
              <a:rPr lang="en-US" sz="2000" dirty="0"/>
              <a:t> </a:t>
            </a:r>
          </a:p>
          <a:p>
            <a:pPr lvl="0"/>
            <a:r>
              <a:rPr lang="en-US" sz="2000" dirty="0"/>
              <a:t>Native cultures that teach whole-child care and that put children first. </a:t>
            </a:r>
          </a:p>
          <a:p>
            <a:pPr lvl="0"/>
            <a:r>
              <a:rPr lang="en-US" sz="2000" dirty="0"/>
              <a:t>Technology that can support Indigenous-driven curricula and data gathering/analysis.</a:t>
            </a:r>
          </a:p>
          <a:p>
            <a:pPr lvl="0"/>
            <a:r>
              <a:rPr lang="en-US" sz="2000" dirty="0" smtClean="0"/>
              <a:t>Existing successful </a:t>
            </a:r>
            <a:r>
              <a:rPr lang="en-US" sz="2000" dirty="0"/>
              <a:t>ECD programs, tribal healthy eating policies </a:t>
            </a:r>
            <a:r>
              <a:rPr lang="en-US" sz="2000" dirty="0" smtClean="0"/>
              <a:t>and </a:t>
            </a:r>
            <a:r>
              <a:rPr lang="en-US" sz="2000" dirty="0"/>
              <a:t>community engagement programs </a:t>
            </a:r>
            <a:r>
              <a:rPr lang="en-US" sz="2000" dirty="0" smtClean="0"/>
              <a:t>can </a:t>
            </a:r>
            <a:r>
              <a:rPr lang="en-US" sz="2000" dirty="0"/>
              <a:t>be adapted or replicated in other </a:t>
            </a:r>
            <a:r>
              <a:rPr lang="en-US" sz="2000" dirty="0" smtClean="0"/>
              <a:t>communities</a:t>
            </a:r>
            <a:r>
              <a:rPr lang="en-US" sz="2000" dirty="0"/>
              <a:t>.</a:t>
            </a:r>
          </a:p>
        </p:txBody>
      </p:sp>
      <p:sp>
        <p:nvSpPr>
          <p:cNvPr id="3" name="Title 2"/>
          <p:cNvSpPr>
            <a:spLocks noGrp="1"/>
          </p:cNvSpPr>
          <p:nvPr>
            <p:ph type="title"/>
          </p:nvPr>
        </p:nvSpPr>
        <p:spPr>
          <a:xfrm>
            <a:off x="1219200" y="622852"/>
            <a:ext cx="10972800" cy="639417"/>
          </a:xfrm>
        </p:spPr>
        <p:txBody>
          <a:bodyPr>
            <a:normAutofit/>
          </a:bodyPr>
          <a:lstStyle/>
          <a:p>
            <a:pPr lvl="0"/>
            <a:r>
              <a:rPr lang="en-US" sz="3600" dirty="0" smtClean="0"/>
              <a:t>MAPPING</a:t>
            </a:r>
            <a:r>
              <a:rPr lang="en-US" sz="3600" smtClean="0"/>
              <a:t>: ASSETS</a:t>
            </a:r>
            <a:endParaRPr lang="en-US" sz="3600" dirty="0"/>
          </a:p>
        </p:txBody>
      </p:sp>
    </p:spTree>
    <p:extLst>
      <p:ext uri="{BB962C8B-B14F-4D97-AF65-F5344CB8AC3E}">
        <p14:creationId xmlns:p14="http://schemas.microsoft.com/office/powerpoint/2010/main" val="263200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301240"/>
            <a:ext cx="10972800" cy="3264674"/>
          </a:xfrm>
        </p:spPr>
        <p:txBody>
          <a:bodyPr>
            <a:normAutofit/>
          </a:bodyPr>
          <a:lstStyle/>
          <a:p>
            <a:r>
              <a:rPr lang="en-US" sz="3200" dirty="0" smtClean="0">
                <a:latin typeface="+mj-lt"/>
              </a:rPr>
              <a:t>Population</a:t>
            </a:r>
          </a:p>
          <a:p>
            <a:r>
              <a:rPr lang="en-US" sz="3200" dirty="0" smtClean="0">
                <a:latin typeface="+mj-lt"/>
              </a:rPr>
              <a:t>Health</a:t>
            </a:r>
          </a:p>
          <a:p>
            <a:r>
              <a:rPr lang="en-US" sz="3200" dirty="0" smtClean="0">
                <a:latin typeface="+mj-lt"/>
              </a:rPr>
              <a:t>Child Protection and Foster Care</a:t>
            </a:r>
          </a:p>
          <a:p>
            <a:r>
              <a:rPr lang="en-US" sz="3200" dirty="0" smtClean="0">
                <a:latin typeface="+mj-lt"/>
              </a:rPr>
              <a:t>Adverse Childhood Experiences</a:t>
            </a:r>
          </a:p>
          <a:p>
            <a:r>
              <a:rPr lang="en-US" sz="3200" dirty="0" smtClean="0">
                <a:latin typeface="+mj-lt"/>
              </a:rPr>
              <a:t>Education</a:t>
            </a:r>
            <a:endParaRPr lang="en-US" sz="3200" dirty="0">
              <a:latin typeface="+mj-lt"/>
            </a:endParaRPr>
          </a:p>
        </p:txBody>
      </p:sp>
      <p:sp>
        <p:nvSpPr>
          <p:cNvPr id="3" name="Title 2"/>
          <p:cNvSpPr>
            <a:spLocks noGrp="1"/>
          </p:cNvSpPr>
          <p:nvPr>
            <p:ph type="title"/>
          </p:nvPr>
        </p:nvSpPr>
        <p:spPr/>
        <p:txBody>
          <a:bodyPr>
            <a:normAutofit/>
          </a:bodyPr>
          <a:lstStyle/>
          <a:p>
            <a:r>
              <a:rPr lang="en-US" sz="4400" dirty="0"/>
              <a:t>Agenda</a:t>
            </a: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6329"/>
            <a:ext cx="10972800" cy="5115339"/>
          </a:xfrm>
        </p:spPr>
        <p:txBody>
          <a:bodyPr numCol="2">
            <a:noAutofit/>
          </a:bodyPr>
          <a:lstStyle/>
          <a:p>
            <a:r>
              <a:rPr lang="en-US" sz="2200" dirty="0"/>
              <a:t>Inconsistent, uninformed, and disconnected stakeholders and decision-makers </a:t>
            </a:r>
            <a:r>
              <a:rPr lang="en-US" sz="2200" dirty="0" smtClean="0"/>
              <a:t>hinder progress.</a:t>
            </a:r>
            <a:endParaRPr lang="en-US" sz="2200" dirty="0"/>
          </a:p>
          <a:p>
            <a:r>
              <a:rPr lang="en-US" sz="2200" dirty="0" smtClean="0"/>
              <a:t>Unclear </a:t>
            </a:r>
            <a:r>
              <a:rPr lang="en-US" sz="2200" dirty="0"/>
              <a:t>and disjointed </a:t>
            </a:r>
            <a:r>
              <a:rPr lang="en-US" sz="2200" dirty="0" smtClean="0"/>
              <a:t>policies: tribal</a:t>
            </a:r>
            <a:r>
              <a:rPr lang="en-US" sz="2200" dirty="0"/>
              <a:t>, county, state and federal agencies. </a:t>
            </a:r>
          </a:p>
          <a:p>
            <a:r>
              <a:rPr lang="en-US" sz="2200" dirty="0" smtClean="0"/>
              <a:t>Tribal </a:t>
            </a:r>
            <a:r>
              <a:rPr lang="en-US" sz="2200" dirty="0"/>
              <a:t>council turnover that requires continuous </a:t>
            </a:r>
            <a:r>
              <a:rPr lang="en-US" sz="2200" dirty="0" smtClean="0"/>
              <a:t>outreach, education </a:t>
            </a:r>
            <a:r>
              <a:rPr lang="en-US" sz="2200" dirty="0"/>
              <a:t>of tribal council members on ECD issues and priorities. </a:t>
            </a:r>
            <a:endParaRPr lang="en-US" sz="2200" dirty="0" smtClean="0"/>
          </a:p>
          <a:p>
            <a:r>
              <a:rPr lang="en-US" sz="2200" dirty="0"/>
              <a:t>Infrastructure and staff resources for effective data collection and analysis are chronic.</a:t>
            </a:r>
            <a:endParaRPr lang="en-US" sz="2200" dirty="0" smtClean="0"/>
          </a:p>
          <a:p>
            <a:endParaRPr lang="en-US" sz="2200" dirty="0"/>
          </a:p>
          <a:p>
            <a:r>
              <a:rPr lang="en-US" sz="2200" dirty="0" smtClean="0"/>
              <a:t>Historical </a:t>
            </a:r>
            <a:r>
              <a:rPr lang="en-US" sz="2200" dirty="0"/>
              <a:t>trauma that underlies substance abuse, family instability, adverse childhood experiences, and </a:t>
            </a:r>
            <a:r>
              <a:rPr lang="en-US" sz="2200" dirty="0" smtClean="0"/>
              <a:t>contributes </a:t>
            </a:r>
            <a:r>
              <a:rPr lang="en-US" sz="2200" dirty="0"/>
              <a:t>to an intergenerational cycle. </a:t>
            </a:r>
          </a:p>
          <a:p>
            <a:r>
              <a:rPr lang="en-US" sz="2200" dirty="0" smtClean="0"/>
              <a:t>Inadequate </a:t>
            </a:r>
            <a:r>
              <a:rPr lang="en-US" sz="2200" dirty="0"/>
              <a:t>professional expertise and capacity to implement research/ evidence-based initiatives in Native communities. </a:t>
            </a:r>
          </a:p>
          <a:p>
            <a:r>
              <a:rPr lang="en-US" sz="2200" dirty="0" smtClean="0"/>
              <a:t>Silos are an </a:t>
            </a:r>
            <a:r>
              <a:rPr lang="en-US" sz="2200" dirty="0"/>
              <a:t>issue </a:t>
            </a:r>
            <a:r>
              <a:rPr lang="en-US" sz="2200" dirty="0" smtClean="0"/>
              <a:t>regardless of the entity: county, state, federal or tribal levels.</a:t>
            </a:r>
          </a:p>
          <a:p>
            <a:pPr marL="0" indent="0">
              <a:buNone/>
            </a:pPr>
            <a:endParaRPr lang="en-US" sz="2200" dirty="0"/>
          </a:p>
        </p:txBody>
      </p:sp>
      <p:sp>
        <p:nvSpPr>
          <p:cNvPr id="3" name="Title 2"/>
          <p:cNvSpPr>
            <a:spLocks noGrp="1"/>
          </p:cNvSpPr>
          <p:nvPr>
            <p:ph type="title"/>
          </p:nvPr>
        </p:nvSpPr>
        <p:spPr>
          <a:xfrm>
            <a:off x="1219200" y="200506"/>
            <a:ext cx="10972800" cy="1143000"/>
          </a:xfrm>
        </p:spPr>
        <p:txBody>
          <a:bodyPr>
            <a:normAutofit/>
          </a:bodyPr>
          <a:lstStyle/>
          <a:p>
            <a:pPr lvl="0"/>
            <a:r>
              <a:rPr lang="en-US" sz="3600" dirty="0" smtClean="0"/>
              <a:t>MAPPING: WEAKNESSES</a:t>
            </a:r>
            <a:endParaRPr lang="en-US" sz="3600" dirty="0"/>
          </a:p>
        </p:txBody>
      </p:sp>
    </p:spTree>
    <p:extLst>
      <p:ext uri="{BB962C8B-B14F-4D97-AF65-F5344CB8AC3E}">
        <p14:creationId xmlns:p14="http://schemas.microsoft.com/office/powerpoint/2010/main" val="171461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8052" y="1416392"/>
            <a:ext cx="11502888" cy="5441608"/>
          </a:xfrm>
        </p:spPr>
        <p:txBody>
          <a:bodyPr numCol="2">
            <a:noAutofit/>
          </a:bodyPr>
          <a:lstStyle/>
          <a:p>
            <a:pPr marL="0" indent="0">
              <a:buNone/>
            </a:pPr>
            <a:r>
              <a:rPr lang="en-US" sz="2200" b="1" i="1" dirty="0">
                <a:solidFill>
                  <a:schemeClr val="accent2">
                    <a:lumMod val="50000"/>
                  </a:schemeClr>
                </a:solidFill>
              </a:rPr>
              <a:t>Governance and </a:t>
            </a:r>
            <a:r>
              <a:rPr lang="en-US" sz="2200" b="1" i="1" dirty="0" smtClean="0">
                <a:solidFill>
                  <a:schemeClr val="accent2">
                    <a:lumMod val="50000"/>
                  </a:schemeClr>
                </a:solidFill>
              </a:rPr>
              <a:t>process</a:t>
            </a:r>
            <a:endParaRPr lang="en-US" sz="2200" b="1" dirty="0">
              <a:solidFill>
                <a:schemeClr val="accent2">
                  <a:lumMod val="50000"/>
                </a:schemeClr>
              </a:solidFill>
            </a:endParaRPr>
          </a:p>
          <a:p>
            <a:r>
              <a:rPr lang="en-US" sz="2200" dirty="0" smtClean="0"/>
              <a:t>Community </a:t>
            </a:r>
            <a:r>
              <a:rPr lang="en-US" sz="2200" dirty="0"/>
              <a:t>needs </a:t>
            </a:r>
            <a:r>
              <a:rPr lang="en-US" sz="2200" dirty="0" smtClean="0"/>
              <a:t>assessments: Vision, community </a:t>
            </a:r>
            <a:r>
              <a:rPr lang="en-US" sz="2200" dirty="0"/>
              <a:t>advisory boards </a:t>
            </a:r>
            <a:r>
              <a:rPr lang="en-US" sz="2200" dirty="0" smtClean="0"/>
              <a:t>and community-driven </a:t>
            </a:r>
            <a:r>
              <a:rPr lang="en-US" sz="2200" dirty="0"/>
              <a:t>action </a:t>
            </a:r>
            <a:r>
              <a:rPr lang="en-US" sz="2200" dirty="0" smtClean="0"/>
              <a:t>plans</a:t>
            </a:r>
            <a:endParaRPr lang="en-US" sz="2200" dirty="0"/>
          </a:p>
          <a:p>
            <a:r>
              <a:rPr lang="en-US" sz="2200" dirty="0" smtClean="0"/>
              <a:t>Increase </a:t>
            </a:r>
            <a:r>
              <a:rPr lang="en-US" sz="2200" dirty="0"/>
              <a:t>Native advisory representation in local, state and federal service programs </a:t>
            </a:r>
            <a:r>
              <a:rPr lang="en-US" sz="2200" dirty="0" smtClean="0"/>
              <a:t>to </a:t>
            </a:r>
            <a:r>
              <a:rPr lang="en-US" sz="2200" dirty="0"/>
              <a:t>advocate for funding, inclusion </a:t>
            </a:r>
            <a:r>
              <a:rPr lang="en-US" sz="2200" dirty="0" smtClean="0"/>
              <a:t>and </a:t>
            </a:r>
            <a:r>
              <a:rPr lang="en-US" sz="2200" dirty="0"/>
              <a:t>policy </a:t>
            </a:r>
            <a:r>
              <a:rPr lang="en-US" sz="2200" dirty="0" smtClean="0"/>
              <a:t>development.</a:t>
            </a:r>
            <a:endParaRPr lang="en-US" sz="2200" dirty="0"/>
          </a:p>
          <a:p>
            <a:pPr lvl="0"/>
            <a:r>
              <a:rPr lang="en-US" sz="2200" dirty="0" smtClean="0"/>
              <a:t>Form multi-sector, tribal/public/private partnerships to pool resources, streamline services</a:t>
            </a:r>
          </a:p>
          <a:p>
            <a:pPr lvl="0"/>
            <a:r>
              <a:rPr lang="en-US" sz="2200" dirty="0"/>
              <a:t>T</a:t>
            </a:r>
            <a:r>
              <a:rPr lang="en-US" sz="2200" dirty="0" smtClean="0"/>
              <a:t>ribes can </a:t>
            </a:r>
            <a:r>
              <a:rPr lang="en-US" sz="2200" dirty="0"/>
              <a:t>pass </a:t>
            </a:r>
            <a:r>
              <a:rPr lang="en-US" sz="2200" dirty="0" smtClean="0"/>
              <a:t>policies </a:t>
            </a:r>
            <a:r>
              <a:rPr lang="en-US" sz="2200" dirty="0"/>
              <a:t>to institutionalize ways to address </a:t>
            </a:r>
            <a:r>
              <a:rPr lang="en-US" sz="2200" dirty="0" smtClean="0"/>
              <a:t>ECD </a:t>
            </a:r>
            <a:r>
              <a:rPr lang="en-US" sz="2200" dirty="0"/>
              <a:t>and parental/family supports </a:t>
            </a:r>
            <a:endParaRPr lang="en-US" sz="2200" dirty="0" smtClean="0"/>
          </a:p>
          <a:p>
            <a:pPr marL="0" lvl="0" indent="0">
              <a:buNone/>
            </a:pPr>
            <a:r>
              <a:rPr lang="en-US" sz="2200" b="1" i="1" dirty="0" smtClean="0">
                <a:solidFill>
                  <a:schemeClr val="accent2">
                    <a:lumMod val="50000"/>
                  </a:schemeClr>
                </a:solidFill>
              </a:rPr>
              <a:t>Culture and </a:t>
            </a:r>
            <a:r>
              <a:rPr lang="en-US" sz="2200" b="1" i="1" dirty="0">
                <a:solidFill>
                  <a:schemeClr val="accent2">
                    <a:lumMod val="50000"/>
                  </a:schemeClr>
                </a:solidFill>
              </a:rPr>
              <a:t>language-based ECD and nutrition programs </a:t>
            </a:r>
            <a:endParaRPr lang="en-US" sz="2200" dirty="0">
              <a:solidFill>
                <a:schemeClr val="accent2">
                  <a:lumMod val="50000"/>
                </a:schemeClr>
              </a:solidFill>
            </a:endParaRPr>
          </a:p>
          <a:p>
            <a:r>
              <a:rPr lang="en-US" sz="2200" dirty="0"/>
              <a:t>P</a:t>
            </a:r>
            <a:r>
              <a:rPr lang="en-US" sz="2200" dirty="0" smtClean="0"/>
              <a:t>latform </a:t>
            </a:r>
            <a:r>
              <a:rPr lang="en-US" sz="2200" dirty="0"/>
              <a:t>for teaching nutrition, healthy habits, cultural reinforcement, and </a:t>
            </a:r>
            <a:r>
              <a:rPr lang="en-US" sz="2200" dirty="0" smtClean="0"/>
              <a:t>parent/community engagement</a:t>
            </a:r>
            <a:endParaRPr lang="en-US" sz="2200" dirty="0"/>
          </a:p>
          <a:p>
            <a:r>
              <a:rPr lang="en-US" sz="2200" dirty="0" smtClean="0"/>
              <a:t>Feeding </a:t>
            </a:r>
            <a:r>
              <a:rPr lang="en-US" sz="2200" dirty="0"/>
              <a:t>programs, food systems-focused </a:t>
            </a:r>
            <a:r>
              <a:rPr lang="en-US" sz="2200" dirty="0" smtClean="0"/>
              <a:t>organizations</a:t>
            </a:r>
            <a:r>
              <a:rPr lang="en-US" sz="2200" dirty="0"/>
              <a:t>, schools, childcare providers, and healthcare providers </a:t>
            </a:r>
            <a:r>
              <a:rPr lang="en-US" sz="2200" dirty="0" smtClean="0"/>
              <a:t>can </a:t>
            </a:r>
            <a:r>
              <a:rPr lang="en-US" sz="2200" dirty="0"/>
              <a:t>provide nutrition education materials and healthy Indigenous foods. </a:t>
            </a:r>
          </a:p>
          <a:p>
            <a:r>
              <a:rPr lang="en-US" sz="2200" dirty="0" smtClean="0"/>
              <a:t>Cultural </a:t>
            </a:r>
            <a:r>
              <a:rPr lang="en-US" sz="2200" dirty="0"/>
              <a:t>events and ceremonies that teach parenting skills, young adult responsibilities, and infant </a:t>
            </a:r>
            <a:r>
              <a:rPr lang="en-US" sz="2200" dirty="0" smtClean="0"/>
              <a:t>care</a:t>
            </a:r>
            <a:endParaRPr lang="en-US" sz="2200" dirty="0"/>
          </a:p>
        </p:txBody>
      </p:sp>
      <p:sp>
        <p:nvSpPr>
          <p:cNvPr id="3" name="Title 2"/>
          <p:cNvSpPr>
            <a:spLocks noGrp="1"/>
          </p:cNvSpPr>
          <p:nvPr>
            <p:ph type="title"/>
          </p:nvPr>
        </p:nvSpPr>
        <p:spPr>
          <a:xfrm>
            <a:off x="1219200" y="543337"/>
            <a:ext cx="10972800" cy="786915"/>
          </a:xfrm>
        </p:spPr>
        <p:txBody>
          <a:bodyPr>
            <a:normAutofit/>
          </a:bodyPr>
          <a:lstStyle/>
          <a:p>
            <a:pPr lvl="0"/>
            <a:r>
              <a:rPr lang="en-US" sz="3600" dirty="0" smtClean="0"/>
              <a:t>MAPPING: OPPORTUNITIES</a:t>
            </a:r>
            <a:endParaRPr lang="en-US" sz="3600" dirty="0"/>
          </a:p>
        </p:txBody>
      </p:sp>
    </p:spTree>
    <p:extLst>
      <p:ext uri="{BB962C8B-B14F-4D97-AF65-F5344CB8AC3E}">
        <p14:creationId xmlns:p14="http://schemas.microsoft.com/office/powerpoint/2010/main" val="412443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625" y="1705779"/>
            <a:ext cx="11502888" cy="5441608"/>
          </a:xfrm>
        </p:spPr>
        <p:txBody>
          <a:bodyPr numCol="2">
            <a:noAutofit/>
          </a:bodyPr>
          <a:lstStyle/>
          <a:p>
            <a:pPr marL="0" indent="0">
              <a:buNone/>
            </a:pPr>
            <a:r>
              <a:rPr lang="en-US" sz="2200" b="1" i="1" dirty="0" smtClean="0"/>
              <a:t>  </a:t>
            </a:r>
            <a:r>
              <a:rPr lang="en-US" sz="2200" b="1" i="1" dirty="0" smtClean="0">
                <a:solidFill>
                  <a:schemeClr val="accent2">
                    <a:lumMod val="50000"/>
                  </a:schemeClr>
                </a:solidFill>
              </a:rPr>
              <a:t>Education </a:t>
            </a:r>
            <a:r>
              <a:rPr lang="en-US" sz="2200" b="1" i="1" dirty="0">
                <a:solidFill>
                  <a:schemeClr val="accent2">
                    <a:lumMod val="50000"/>
                  </a:schemeClr>
                </a:solidFill>
              </a:rPr>
              <a:t>and training </a:t>
            </a:r>
            <a:endParaRPr lang="en-US" sz="2200" dirty="0">
              <a:solidFill>
                <a:schemeClr val="accent2">
                  <a:lumMod val="50000"/>
                </a:schemeClr>
              </a:solidFill>
            </a:endParaRPr>
          </a:p>
          <a:p>
            <a:r>
              <a:rPr lang="en-US" sz="2200" dirty="0" smtClean="0"/>
              <a:t>Training professionals</a:t>
            </a:r>
            <a:r>
              <a:rPr lang="en-US" sz="2200" dirty="0"/>
              <a:t>, tribal leaders, </a:t>
            </a:r>
            <a:r>
              <a:rPr lang="en-US" sz="2200" dirty="0" smtClean="0"/>
              <a:t>decision-makers, parents &amp; community on </a:t>
            </a:r>
            <a:r>
              <a:rPr lang="en-US" sz="2200" dirty="0"/>
              <a:t>issues affecting Native ECD and culturally-appropriate solutions </a:t>
            </a:r>
            <a:endParaRPr lang="en-US" sz="2200" dirty="0" smtClean="0"/>
          </a:p>
          <a:p>
            <a:r>
              <a:rPr lang="en-US" sz="2200" dirty="0" smtClean="0"/>
              <a:t>Peer </a:t>
            </a:r>
            <a:r>
              <a:rPr lang="en-US" sz="2200" dirty="0"/>
              <a:t>learning </a:t>
            </a:r>
            <a:r>
              <a:rPr lang="en-US" sz="2200" dirty="0" smtClean="0"/>
              <a:t>between Native ECD, nutrition and health providers</a:t>
            </a:r>
            <a:r>
              <a:rPr lang="en-US" sz="2200" dirty="0"/>
              <a:t> </a:t>
            </a:r>
          </a:p>
          <a:p>
            <a:pPr marL="0" indent="0">
              <a:buNone/>
            </a:pPr>
            <a:r>
              <a:rPr lang="en-US" sz="2200" b="1" i="1" dirty="0" smtClean="0"/>
              <a:t>  </a:t>
            </a:r>
            <a:br>
              <a:rPr lang="en-US" sz="2200" b="1" i="1" dirty="0" smtClean="0"/>
            </a:br>
            <a:r>
              <a:rPr lang="en-US" sz="2200" b="1" i="1" dirty="0" smtClean="0"/>
              <a:t/>
            </a:r>
            <a:br>
              <a:rPr lang="en-US" sz="2200" b="1" i="1" dirty="0" smtClean="0"/>
            </a:br>
            <a:r>
              <a:rPr lang="en-US" sz="2200" b="1" i="1" dirty="0" smtClean="0"/>
              <a:t/>
            </a:r>
            <a:br>
              <a:rPr lang="en-US" sz="2200" b="1" i="1" dirty="0" smtClean="0"/>
            </a:br>
            <a:r>
              <a:rPr lang="en-US" sz="2200" b="1" i="1" dirty="0" smtClean="0"/>
              <a:t/>
            </a:r>
            <a:br>
              <a:rPr lang="en-US" sz="2200" b="1" i="1" dirty="0" smtClean="0"/>
            </a:br>
            <a:r>
              <a:rPr lang="en-US" sz="2200" b="1" i="1" dirty="0" smtClean="0"/>
              <a:t/>
            </a:r>
            <a:br>
              <a:rPr lang="en-US" sz="2200" b="1" i="1" dirty="0" smtClean="0"/>
            </a:br>
            <a:r>
              <a:rPr lang="en-US" sz="2200" b="1" i="1" dirty="0" smtClean="0"/>
              <a:t/>
            </a:r>
            <a:br>
              <a:rPr lang="en-US" sz="2200" b="1" i="1" dirty="0" smtClean="0"/>
            </a:br>
            <a:r>
              <a:rPr lang="en-US" sz="2200" b="1" i="1" dirty="0" smtClean="0"/>
              <a:t/>
            </a:r>
            <a:br>
              <a:rPr lang="en-US" sz="2200" b="1" i="1" dirty="0" smtClean="0"/>
            </a:br>
            <a:r>
              <a:rPr lang="en-US" sz="2200" b="1" i="1" dirty="0" smtClean="0"/>
              <a:t/>
            </a:r>
            <a:br>
              <a:rPr lang="en-US" sz="2200" b="1" i="1" dirty="0" smtClean="0"/>
            </a:br>
            <a:r>
              <a:rPr lang="en-US" sz="2200" b="1" i="1" dirty="0" smtClean="0">
                <a:solidFill>
                  <a:schemeClr val="accent2">
                    <a:lumMod val="50000"/>
                  </a:schemeClr>
                </a:solidFill>
              </a:rPr>
              <a:t>Data </a:t>
            </a:r>
            <a:r>
              <a:rPr lang="en-US" sz="2200" b="1" i="1" dirty="0">
                <a:solidFill>
                  <a:schemeClr val="accent2">
                    <a:lumMod val="50000"/>
                  </a:schemeClr>
                </a:solidFill>
              </a:rPr>
              <a:t>and assessment </a:t>
            </a:r>
            <a:endParaRPr lang="en-US" sz="2200" dirty="0">
              <a:solidFill>
                <a:schemeClr val="accent2">
                  <a:lumMod val="50000"/>
                </a:schemeClr>
              </a:solidFill>
            </a:endParaRPr>
          </a:p>
          <a:p>
            <a:r>
              <a:rPr lang="en-US" sz="2200" dirty="0" smtClean="0"/>
              <a:t>Aggregate and analyze data collected by </a:t>
            </a:r>
            <a:r>
              <a:rPr lang="en-US" sz="2200" dirty="0"/>
              <a:t>different agencies </a:t>
            </a:r>
            <a:r>
              <a:rPr lang="en-US" sz="2200" dirty="0" smtClean="0"/>
              <a:t>so </a:t>
            </a:r>
            <a:r>
              <a:rPr lang="en-US" sz="2200" dirty="0"/>
              <a:t>that tribal leaders can understand the data and then make data-informed decisions </a:t>
            </a:r>
            <a:endParaRPr lang="en-US" sz="2200" dirty="0" smtClean="0"/>
          </a:p>
          <a:p>
            <a:r>
              <a:rPr lang="en-US" sz="2200" dirty="0" smtClean="0"/>
              <a:t>Share data </a:t>
            </a:r>
            <a:r>
              <a:rPr lang="en-US" sz="2200" dirty="0"/>
              <a:t>and success stories that reveal the effectiveness of the work being done </a:t>
            </a:r>
            <a:r>
              <a:rPr lang="en-US" sz="2200" dirty="0" smtClean="0"/>
              <a:t>to </a:t>
            </a:r>
            <a:r>
              <a:rPr lang="en-US" sz="2200" dirty="0"/>
              <a:t>support </a:t>
            </a:r>
            <a:r>
              <a:rPr lang="en-US" sz="2200" dirty="0" smtClean="0"/>
              <a:t>ECD, nutrition, health</a:t>
            </a:r>
          </a:p>
          <a:p>
            <a:r>
              <a:rPr lang="en-US" sz="2200" dirty="0" smtClean="0"/>
              <a:t>Shift focus from disparities data only, build </a:t>
            </a:r>
            <a:r>
              <a:rPr lang="en-US" sz="2200" dirty="0"/>
              <a:t>the base of evidence of successful Native </a:t>
            </a:r>
            <a:r>
              <a:rPr lang="en-US" sz="2200" dirty="0" smtClean="0"/>
              <a:t>programs</a:t>
            </a:r>
            <a:endParaRPr lang="en-US" sz="2200" dirty="0"/>
          </a:p>
        </p:txBody>
      </p:sp>
      <p:sp>
        <p:nvSpPr>
          <p:cNvPr id="3" name="Title 2"/>
          <p:cNvSpPr>
            <a:spLocks noGrp="1"/>
          </p:cNvSpPr>
          <p:nvPr>
            <p:ph type="title"/>
          </p:nvPr>
        </p:nvSpPr>
        <p:spPr>
          <a:xfrm>
            <a:off x="1219200" y="543337"/>
            <a:ext cx="10972800" cy="786915"/>
          </a:xfrm>
        </p:spPr>
        <p:txBody>
          <a:bodyPr>
            <a:normAutofit/>
          </a:bodyPr>
          <a:lstStyle/>
          <a:p>
            <a:pPr lvl="0"/>
            <a:r>
              <a:rPr lang="en-US" sz="3600" dirty="0" smtClean="0"/>
              <a:t>MAPPING: OPPORTUNITIES, continued</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4226" y="4650454"/>
            <a:ext cx="1388807" cy="185483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482" t="5999" r="1629" b="2834"/>
          <a:stretch/>
        </p:blipFill>
        <p:spPr>
          <a:xfrm>
            <a:off x="2416820" y="4650453"/>
            <a:ext cx="1417406" cy="1854834"/>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9967"/>
          <a:stretch/>
        </p:blipFill>
        <p:spPr>
          <a:xfrm>
            <a:off x="948946" y="4650452"/>
            <a:ext cx="1467874" cy="1854834"/>
          </a:xfrm>
          <a:prstGeom prst="rect">
            <a:avLst/>
          </a:prstGeom>
        </p:spPr>
      </p:pic>
    </p:spTree>
    <p:extLst>
      <p:ext uri="{BB962C8B-B14F-4D97-AF65-F5344CB8AC3E}">
        <p14:creationId xmlns:p14="http://schemas.microsoft.com/office/powerpoint/2010/main" val="296334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802" y="1402365"/>
            <a:ext cx="11516139" cy="5348843"/>
          </a:xfrm>
        </p:spPr>
        <p:txBody>
          <a:bodyPr numCol="2">
            <a:noAutofit/>
          </a:bodyPr>
          <a:lstStyle/>
          <a:p>
            <a:r>
              <a:rPr lang="en-US" sz="2100" dirty="0"/>
              <a:t>Cultural and political sovereignty </a:t>
            </a:r>
            <a:r>
              <a:rPr lang="en-US" sz="2100" dirty="0" smtClean="0"/>
              <a:t>not </a:t>
            </a:r>
            <a:r>
              <a:rPr lang="en-US" sz="2100" dirty="0"/>
              <a:t>understood, valued or included in the </a:t>
            </a:r>
            <a:r>
              <a:rPr lang="en-US" sz="2100" dirty="0" smtClean="0"/>
              <a:t>policymaking, persistent </a:t>
            </a:r>
            <a:r>
              <a:rPr lang="en-US" sz="2100" dirty="0"/>
              <a:t>insistence on assimilation. </a:t>
            </a:r>
          </a:p>
          <a:p>
            <a:r>
              <a:rPr lang="en-US" sz="2100" dirty="0" smtClean="0"/>
              <a:t>“One-size-fits-all</a:t>
            </a:r>
            <a:r>
              <a:rPr lang="en-US" sz="2100" dirty="0"/>
              <a:t>” non-culture based education systems that are not responsive to human development. </a:t>
            </a:r>
          </a:p>
          <a:p>
            <a:r>
              <a:rPr lang="en-US" sz="2100" dirty="0"/>
              <a:t>M</a:t>
            </a:r>
            <a:r>
              <a:rPr lang="en-US" sz="2100" dirty="0" smtClean="0"/>
              <a:t>ulti-generational </a:t>
            </a:r>
            <a:r>
              <a:rPr lang="en-US" sz="2100" dirty="0"/>
              <a:t>trauma creates “invisible resistance” and constricts </a:t>
            </a:r>
            <a:r>
              <a:rPr lang="en-US" sz="2100" dirty="0" smtClean="0"/>
              <a:t>efforts </a:t>
            </a:r>
            <a:r>
              <a:rPr lang="en-US" sz="2100" dirty="0"/>
              <a:t>toward healthy parenting, policymaking, and healing ourselves. </a:t>
            </a:r>
          </a:p>
          <a:p>
            <a:r>
              <a:rPr lang="en-US" sz="2100" dirty="0" smtClean="0"/>
              <a:t>Insufficient </a:t>
            </a:r>
            <a:r>
              <a:rPr lang="en-US" sz="2100" dirty="0"/>
              <a:t>and outdated infrastructure </a:t>
            </a:r>
            <a:r>
              <a:rPr lang="en-US" sz="2100" dirty="0" smtClean="0"/>
              <a:t>results </a:t>
            </a:r>
            <a:r>
              <a:rPr lang="en-US" sz="2100" dirty="0"/>
              <a:t>in lack of </a:t>
            </a:r>
            <a:r>
              <a:rPr lang="en-US" sz="2100" dirty="0" smtClean="0"/>
              <a:t>space and safe childcare facilities.</a:t>
            </a:r>
            <a:br>
              <a:rPr lang="en-US" sz="2100" dirty="0" smtClean="0"/>
            </a:br>
            <a:r>
              <a:rPr lang="en-US" sz="2100" dirty="0" smtClean="0"/>
              <a:t/>
            </a:r>
            <a:br>
              <a:rPr lang="en-US" sz="2100" dirty="0" smtClean="0"/>
            </a:br>
            <a:endParaRPr lang="en-US" sz="2100" dirty="0"/>
          </a:p>
          <a:p>
            <a:pPr lvl="0"/>
            <a:r>
              <a:rPr lang="en-US" sz="2100" dirty="0" smtClean="0"/>
              <a:t>Insufficient, short-term, unstable funding </a:t>
            </a:r>
            <a:r>
              <a:rPr lang="en-US" sz="2400" b="1" dirty="0" smtClean="0"/>
              <a:t>=</a:t>
            </a:r>
            <a:r>
              <a:rPr lang="en-US" sz="2100" dirty="0" smtClean="0"/>
              <a:t> understaffing</a:t>
            </a:r>
            <a:r>
              <a:rPr lang="en-US" sz="2100" dirty="0"/>
              <a:t>, difficulty in pursuing professional </a:t>
            </a:r>
            <a:r>
              <a:rPr lang="en-US" sz="2100" dirty="0" smtClean="0"/>
              <a:t>development/certifications, being </a:t>
            </a:r>
            <a:r>
              <a:rPr lang="en-US" sz="2100" dirty="0"/>
              <a:t>continually in survival </a:t>
            </a:r>
            <a:r>
              <a:rPr lang="en-US" sz="2100" dirty="0" smtClean="0"/>
              <a:t>mode is wearing</a:t>
            </a:r>
            <a:r>
              <a:rPr lang="en-US" sz="2100" dirty="0"/>
              <a:t>.</a:t>
            </a:r>
          </a:p>
          <a:p>
            <a:r>
              <a:rPr lang="en-US" sz="2100" dirty="0" smtClean="0"/>
              <a:t>Access </a:t>
            </a:r>
            <a:r>
              <a:rPr lang="en-US" sz="2100" dirty="0"/>
              <a:t>to healthcare is key for Native Americans. Ensuring </a:t>
            </a:r>
            <a:r>
              <a:rPr lang="en-US" sz="2100" dirty="0" smtClean="0"/>
              <a:t>access </a:t>
            </a:r>
            <a:r>
              <a:rPr lang="en-US" sz="2100" dirty="0"/>
              <a:t>Medicare, Medicaid, and Indian Health Service will ensure that the federal trust responsibility to Native Americans is upheld. </a:t>
            </a:r>
          </a:p>
          <a:p>
            <a:r>
              <a:rPr lang="en-US" sz="2100" dirty="0"/>
              <a:t>F</a:t>
            </a:r>
            <a:r>
              <a:rPr lang="en-US" sz="2100" dirty="0" smtClean="0"/>
              <a:t>ederal </a:t>
            </a:r>
            <a:r>
              <a:rPr lang="en-US" sz="2100" dirty="0"/>
              <a:t>grant applications and state certification requirements </a:t>
            </a:r>
            <a:r>
              <a:rPr lang="en-US" sz="2100" dirty="0" smtClean="0"/>
              <a:t>red tape can </a:t>
            </a:r>
            <a:r>
              <a:rPr lang="en-US" sz="2100" dirty="0"/>
              <a:t>create barriers for tribes to access federal resources and to enable a pipeline of Native language teachers and qualified childcare providers. </a:t>
            </a:r>
          </a:p>
        </p:txBody>
      </p:sp>
      <p:sp>
        <p:nvSpPr>
          <p:cNvPr id="3" name="Title 2"/>
          <p:cNvSpPr>
            <a:spLocks noGrp="1"/>
          </p:cNvSpPr>
          <p:nvPr>
            <p:ph type="title"/>
          </p:nvPr>
        </p:nvSpPr>
        <p:spPr>
          <a:xfrm>
            <a:off x="1656522" y="437320"/>
            <a:ext cx="10972800" cy="786915"/>
          </a:xfrm>
        </p:spPr>
        <p:txBody>
          <a:bodyPr>
            <a:normAutofit/>
          </a:bodyPr>
          <a:lstStyle/>
          <a:p>
            <a:pPr lvl="0"/>
            <a:r>
              <a:rPr lang="en-US" sz="3600" dirty="0" smtClean="0"/>
              <a:t>MAPPING: THREATS</a:t>
            </a:r>
            <a:endParaRPr lang="en-US" sz="3600" dirty="0"/>
          </a:p>
        </p:txBody>
      </p:sp>
    </p:spTree>
    <p:extLst>
      <p:ext uri="{BB962C8B-B14F-4D97-AF65-F5344CB8AC3E}">
        <p14:creationId xmlns:p14="http://schemas.microsoft.com/office/powerpoint/2010/main" val="344274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5849" y="1656866"/>
            <a:ext cx="10972800" cy="5088835"/>
          </a:xfrm>
        </p:spPr>
        <p:txBody>
          <a:bodyPr>
            <a:noAutofit/>
          </a:bodyPr>
          <a:lstStyle/>
          <a:p>
            <a:pPr marL="0" lvl="0" indent="0">
              <a:buNone/>
            </a:pPr>
            <a:r>
              <a:rPr lang="en-US" sz="1900" b="1" dirty="0"/>
              <a:t>Challenge</a:t>
            </a:r>
            <a:r>
              <a:rPr lang="en-US" sz="1900" dirty="0"/>
              <a:t>:</a:t>
            </a:r>
            <a:endParaRPr lang="en-US" sz="1900" dirty="0" smtClean="0"/>
          </a:p>
          <a:p>
            <a:pPr lvl="0"/>
            <a:r>
              <a:rPr lang="en-US" sz="1900" dirty="0" smtClean="0"/>
              <a:t>Historical and ongoing trauma major issue. Tend </a:t>
            </a:r>
            <a:r>
              <a:rPr lang="en-US" sz="1900" dirty="0"/>
              <a:t>to cycle traumas from one generation. </a:t>
            </a:r>
            <a:endParaRPr lang="en-US" sz="1900" dirty="0" smtClean="0"/>
          </a:p>
          <a:p>
            <a:pPr lvl="0"/>
            <a:r>
              <a:rPr lang="en-US" sz="1900" dirty="0" smtClean="0"/>
              <a:t>Need </a:t>
            </a:r>
            <a:r>
              <a:rPr lang="en-US" sz="1900" dirty="0"/>
              <a:t>to look at context of the community and family that the child is interacting with outside the child care program. </a:t>
            </a:r>
            <a:r>
              <a:rPr lang="en-US" sz="1900" dirty="0" smtClean="0"/>
              <a:t>Without this step, </a:t>
            </a:r>
            <a:r>
              <a:rPr lang="en-US" sz="1900" dirty="0"/>
              <a:t>it will be hard to change the trajectory of </a:t>
            </a:r>
            <a:r>
              <a:rPr lang="en-US" sz="1900" dirty="0" smtClean="0"/>
              <a:t>trauma.</a:t>
            </a:r>
            <a:br>
              <a:rPr lang="en-US" sz="1900" dirty="0" smtClean="0"/>
            </a:br>
            <a:endParaRPr lang="en-US" sz="1900" dirty="0" smtClean="0"/>
          </a:p>
          <a:p>
            <a:pPr marL="0" lvl="0" indent="0">
              <a:buNone/>
            </a:pPr>
            <a:r>
              <a:rPr lang="en-US" sz="1900" b="1" dirty="0" smtClean="0"/>
              <a:t>Way Forward:</a:t>
            </a:r>
            <a:endParaRPr lang="en-US" sz="1900" b="1" dirty="0"/>
          </a:p>
          <a:p>
            <a:pPr lvl="0"/>
            <a:r>
              <a:rPr lang="en-US" sz="1900" dirty="0" smtClean="0"/>
              <a:t>Families </a:t>
            </a:r>
            <a:r>
              <a:rPr lang="en-US" sz="1900" dirty="0"/>
              <a:t>affected by trauma need extra support. </a:t>
            </a:r>
            <a:endParaRPr lang="en-US" sz="1900" dirty="0" smtClean="0"/>
          </a:p>
          <a:p>
            <a:pPr lvl="0"/>
            <a:r>
              <a:rPr lang="en-US" sz="1900" dirty="0" smtClean="0"/>
              <a:t>Parents </a:t>
            </a:r>
            <a:r>
              <a:rPr lang="en-US" sz="1900" dirty="0"/>
              <a:t>need to understand </a:t>
            </a:r>
            <a:r>
              <a:rPr lang="en-US" sz="1900" dirty="0" smtClean="0"/>
              <a:t>ACE, </a:t>
            </a:r>
            <a:r>
              <a:rPr lang="en-US" sz="1900" dirty="0"/>
              <a:t>effects of trauma on their </a:t>
            </a:r>
            <a:r>
              <a:rPr lang="en-US" sz="1900" dirty="0" smtClean="0"/>
              <a:t>child(</a:t>
            </a:r>
            <a:r>
              <a:rPr lang="en-US" sz="1900" dirty="0" err="1" smtClean="0"/>
              <a:t>ren</a:t>
            </a:r>
            <a:r>
              <a:rPr lang="en-US" sz="1900" dirty="0" smtClean="0"/>
              <a:t>).</a:t>
            </a:r>
          </a:p>
          <a:p>
            <a:pPr lvl="0"/>
            <a:r>
              <a:rPr lang="en-US" sz="1900" dirty="0" smtClean="0"/>
              <a:t>Foster Care: Parents need to be supported and be </a:t>
            </a:r>
            <a:r>
              <a:rPr lang="en-US" sz="1900" dirty="0"/>
              <a:t>reunited with their children </a:t>
            </a:r>
            <a:r>
              <a:rPr lang="en-US" sz="1900" dirty="0" smtClean="0"/>
              <a:t>while </a:t>
            </a:r>
            <a:r>
              <a:rPr lang="en-US" sz="1900" dirty="0"/>
              <a:t>dealing with their personal </a:t>
            </a:r>
            <a:r>
              <a:rPr lang="en-US" sz="1900" dirty="0" smtClean="0"/>
              <a:t>issues.</a:t>
            </a:r>
          </a:p>
          <a:p>
            <a:pPr lvl="0"/>
            <a:r>
              <a:rPr lang="en-US" sz="1900" dirty="0"/>
              <a:t>N</a:t>
            </a:r>
            <a:r>
              <a:rPr lang="en-US" sz="1900" dirty="0" smtClean="0"/>
              <a:t>eed to ensure that professionals </a:t>
            </a:r>
            <a:r>
              <a:rPr lang="en-US" sz="1900" dirty="0"/>
              <a:t>dealing with </a:t>
            </a:r>
            <a:r>
              <a:rPr lang="en-US" sz="1900" dirty="0" smtClean="0"/>
              <a:t>families </a:t>
            </a:r>
            <a:r>
              <a:rPr lang="en-US" sz="1900" dirty="0"/>
              <a:t>in crisis understand ECD, ACE, historical trauma, etc., and how to reach out to ECD programs for resources for </a:t>
            </a:r>
            <a:r>
              <a:rPr lang="en-US" sz="1900" dirty="0" smtClean="0"/>
              <a:t>families</a:t>
            </a:r>
            <a:r>
              <a:rPr lang="en-US" sz="1900" dirty="0"/>
              <a:t>.</a:t>
            </a:r>
          </a:p>
          <a:p>
            <a:pPr lvl="0"/>
            <a:r>
              <a:rPr lang="en-US" sz="1900" dirty="0" smtClean="0"/>
              <a:t>Native </a:t>
            </a:r>
            <a:r>
              <a:rPr lang="en-US" sz="1900" dirty="0"/>
              <a:t>people were traumatized in a systematic way, </a:t>
            </a:r>
            <a:r>
              <a:rPr lang="en-US" sz="1900" b="1" u="sng" dirty="0" smtClean="0"/>
              <a:t>BUT</a:t>
            </a:r>
            <a:r>
              <a:rPr lang="is-IS" sz="1900" b="1" u="sng" dirty="0" smtClean="0"/>
              <a:t>…</a:t>
            </a:r>
            <a:endParaRPr lang="en-US" sz="1900" b="1" u="sng" dirty="0" smtClean="0"/>
          </a:p>
          <a:p>
            <a:pPr lvl="0"/>
            <a:r>
              <a:rPr lang="en-US" sz="1900" dirty="0"/>
              <a:t>W</a:t>
            </a:r>
            <a:r>
              <a:rPr lang="en-US" sz="1900" dirty="0" smtClean="0"/>
              <a:t>e </a:t>
            </a:r>
            <a:r>
              <a:rPr lang="en-US" sz="1900" dirty="0"/>
              <a:t>can un-traumatize in a systematic way, </a:t>
            </a:r>
            <a:r>
              <a:rPr lang="en-US" sz="1900" dirty="0" smtClean="0"/>
              <a:t>too, by </a:t>
            </a:r>
            <a:r>
              <a:rPr lang="en-US" sz="1900" dirty="0"/>
              <a:t>presenting </a:t>
            </a:r>
            <a:r>
              <a:rPr lang="en-US" sz="1900" dirty="0" smtClean="0"/>
              <a:t>Native populations </a:t>
            </a:r>
            <a:r>
              <a:rPr lang="en-US" sz="1900" dirty="0"/>
              <a:t>more </a:t>
            </a:r>
            <a:r>
              <a:rPr lang="en-US" sz="1900" dirty="0" smtClean="0"/>
              <a:t>opportunities  for access to culturally appropriate support and services.</a:t>
            </a:r>
            <a:endParaRPr lang="en-US" sz="1900" dirty="0"/>
          </a:p>
        </p:txBody>
      </p:sp>
      <p:sp>
        <p:nvSpPr>
          <p:cNvPr id="3" name="Title 2"/>
          <p:cNvSpPr>
            <a:spLocks noGrp="1"/>
          </p:cNvSpPr>
          <p:nvPr>
            <p:ph type="title"/>
          </p:nvPr>
        </p:nvSpPr>
        <p:spPr>
          <a:xfrm>
            <a:off x="755374" y="288235"/>
            <a:ext cx="10972800" cy="1143000"/>
          </a:xfrm>
        </p:spPr>
        <p:txBody>
          <a:bodyPr>
            <a:normAutofit/>
          </a:bodyPr>
          <a:lstStyle/>
          <a:p>
            <a:pPr lvl="0"/>
            <a:r>
              <a:rPr lang="en-US" sz="3600" dirty="0"/>
              <a:t>VOICES FROM THE </a:t>
            </a:r>
            <a:r>
              <a:rPr lang="en-US" sz="3600" dirty="0" smtClean="0"/>
              <a:t>FIELD: TRAUMA  </a:t>
            </a:r>
            <a:endParaRPr lang="en-US" sz="3600" dirty="0"/>
          </a:p>
        </p:txBody>
      </p:sp>
    </p:spTree>
    <p:extLst>
      <p:ext uri="{BB962C8B-B14F-4D97-AF65-F5344CB8AC3E}">
        <p14:creationId xmlns:p14="http://schemas.microsoft.com/office/powerpoint/2010/main" val="29192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16243"/>
            <a:ext cx="10972800" cy="5247861"/>
          </a:xfrm>
        </p:spPr>
        <p:txBody>
          <a:bodyPr>
            <a:noAutofit/>
          </a:bodyPr>
          <a:lstStyle/>
          <a:p>
            <a:pPr marL="0" indent="0">
              <a:buNone/>
            </a:pPr>
            <a:r>
              <a:rPr lang="en-US" sz="2000" b="1" dirty="0" smtClean="0"/>
              <a:t>Challenge:</a:t>
            </a:r>
          </a:p>
          <a:p>
            <a:r>
              <a:rPr lang="en-US" sz="2000" dirty="0"/>
              <a:t>R</a:t>
            </a:r>
            <a:r>
              <a:rPr lang="en-US" sz="2000" dirty="0" smtClean="0"/>
              <a:t>esearchers commonly state that </a:t>
            </a:r>
            <a:r>
              <a:rPr lang="en-US" sz="2000" dirty="0"/>
              <a:t>Native populations are too small of a sample </a:t>
            </a:r>
            <a:r>
              <a:rPr lang="en-US" sz="2000" dirty="0" smtClean="0"/>
              <a:t>from which to </a:t>
            </a:r>
            <a:r>
              <a:rPr lang="en-US" sz="2000" dirty="0"/>
              <a:t>draw </a:t>
            </a:r>
            <a:r>
              <a:rPr lang="en-US" sz="2000" dirty="0" smtClean="0"/>
              <a:t>conclusions. As a result, </a:t>
            </a:r>
            <a:r>
              <a:rPr lang="en-US" sz="2000" dirty="0"/>
              <a:t>we are negating a community because it is not big </a:t>
            </a:r>
            <a:r>
              <a:rPr lang="en-US" sz="2000" dirty="0" smtClean="0"/>
              <a:t>enough.</a:t>
            </a:r>
            <a:endParaRPr lang="en-US" sz="2000" dirty="0"/>
          </a:p>
          <a:p>
            <a:pPr lvl="0"/>
            <a:r>
              <a:rPr lang="en-US" sz="2000" dirty="0" smtClean="0"/>
              <a:t>Huge </a:t>
            </a:r>
            <a:r>
              <a:rPr lang="en-US" sz="2000" dirty="0"/>
              <a:t>need for data, </a:t>
            </a:r>
            <a:r>
              <a:rPr lang="en-US" sz="2000" dirty="0" smtClean="0"/>
              <a:t>analysis, research </a:t>
            </a:r>
            <a:r>
              <a:rPr lang="en-US" sz="2000" dirty="0"/>
              <a:t>and for using that data to tell a story to </a:t>
            </a:r>
            <a:r>
              <a:rPr lang="en-US" sz="2000" dirty="0" smtClean="0"/>
              <a:t>funders, Tribal leadership, and to guide policy </a:t>
            </a:r>
            <a:r>
              <a:rPr lang="en-US" sz="2000" dirty="0"/>
              <a:t>and </a:t>
            </a:r>
            <a:r>
              <a:rPr lang="en-US" sz="2000" dirty="0" smtClean="0"/>
              <a:t>funding.</a:t>
            </a:r>
          </a:p>
          <a:p>
            <a:pPr marL="0" lvl="0" indent="0">
              <a:buNone/>
            </a:pPr>
            <a:endParaRPr lang="en-US" sz="1000" dirty="0" smtClean="0"/>
          </a:p>
          <a:p>
            <a:pPr marL="0" lvl="0" indent="0">
              <a:buNone/>
            </a:pPr>
            <a:r>
              <a:rPr lang="en-US" sz="2000" b="1" dirty="0" smtClean="0"/>
              <a:t>Way Forward:</a:t>
            </a:r>
            <a:endParaRPr lang="en-US" sz="2000" b="1" dirty="0"/>
          </a:p>
          <a:p>
            <a:pPr lvl="0"/>
            <a:r>
              <a:rPr lang="en-US" sz="2000" dirty="0"/>
              <a:t>While each tribe is unique and different, </a:t>
            </a:r>
            <a:r>
              <a:rPr lang="en-US" sz="2000" dirty="0" smtClean="0"/>
              <a:t>they </a:t>
            </a:r>
            <a:r>
              <a:rPr lang="en-US" sz="2000" dirty="0"/>
              <a:t>all face common challenges </a:t>
            </a:r>
            <a:r>
              <a:rPr lang="en-US" sz="2000" dirty="0" smtClean="0"/>
              <a:t>but </a:t>
            </a:r>
            <a:r>
              <a:rPr lang="en-US" sz="2000" dirty="0"/>
              <a:t>have </a:t>
            </a:r>
            <a:r>
              <a:rPr lang="en-US" sz="2000" dirty="0" smtClean="0"/>
              <a:t>common strengths as well. Do </a:t>
            </a:r>
            <a:r>
              <a:rPr lang="en-US" sz="2000" dirty="0"/>
              <a:t>they have data to review? Do they use the data to set priorities and policies? Do they need help to do that? </a:t>
            </a:r>
            <a:r>
              <a:rPr lang="en-US" sz="2000" dirty="0" smtClean="0"/>
              <a:t>We should look at </a:t>
            </a:r>
            <a:r>
              <a:rPr lang="en-US" sz="2000" dirty="0"/>
              <a:t>what tribes have, where the gaps are, and what resources are available </a:t>
            </a:r>
            <a:r>
              <a:rPr lang="en-US" sz="2000" dirty="0" smtClean="0"/>
              <a:t>or need to be created to </a:t>
            </a:r>
            <a:r>
              <a:rPr lang="en-US" sz="2000" dirty="0"/>
              <a:t>fill those </a:t>
            </a:r>
            <a:r>
              <a:rPr lang="en-US" sz="2000" dirty="0" smtClean="0"/>
              <a:t>gaps.</a:t>
            </a:r>
            <a:endParaRPr lang="en-US" sz="2000" dirty="0"/>
          </a:p>
          <a:p>
            <a:pPr lvl="0"/>
            <a:r>
              <a:rPr lang="en-US" sz="2000" dirty="0" smtClean="0"/>
              <a:t>Need to find ways to better use, connect and uplift existing data resources and explore additional collection and analysis needs to empower decision makers, funders and stakeholders to support Native children and families. </a:t>
            </a:r>
          </a:p>
          <a:p>
            <a:r>
              <a:rPr lang="en-US" sz="2000" dirty="0"/>
              <a:t>Need more resources </a:t>
            </a:r>
            <a:r>
              <a:rPr lang="en-US" sz="2000" dirty="0" smtClean="0"/>
              <a:t>for data </a:t>
            </a:r>
            <a:r>
              <a:rPr lang="en-US" sz="2000" dirty="0"/>
              <a:t>and </a:t>
            </a:r>
            <a:r>
              <a:rPr lang="en-US" sz="2000" dirty="0" smtClean="0"/>
              <a:t>analysis.</a:t>
            </a:r>
            <a:endParaRPr lang="en-US" sz="1900" dirty="0"/>
          </a:p>
        </p:txBody>
      </p:sp>
      <p:sp>
        <p:nvSpPr>
          <p:cNvPr id="5" name="Title 2"/>
          <p:cNvSpPr txBox="1">
            <a:spLocks/>
          </p:cNvSpPr>
          <p:nvPr/>
        </p:nvSpPr>
        <p:spPr>
          <a:xfrm>
            <a:off x="755374" y="288235"/>
            <a:ext cx="109728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smtClean="0"/>
              <a:t>VOICES FROM THE FIELD: DATA &amp; INVISIBILITY</a:t>
            </a:r>
            <a:endParaRPr lang="en-US" sz="3600" dirty="0"/>
          </a:p>
        </p:txBody>
      </p:sp>
    </p:spTree>
    <p:extLst>
      <p:ext uri="{BB962C8B-B14F-4D97-AF65-F5344CB8AC3E}">
        <p14:creationId xmlns:p14="http://schemas.microsoft.com/office/powerpoint/2010/main" val="108212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 y="2113722"/>
            <a:ext cx="10972800" cy="4744278"/>
          </a:xfrm>
        </p:spPr>
        <p:txBody>
          <a:bodyPr>
            <a:normAutofit fontScale="62500" lnSpcReduction="20000"/>
          </a:bodyPr>
          <a:lstStyle/>
          <a:p>
            <a:pPr lvl="0"/>
            <a:r>
              <a:rPr lang="en-US" sz="3200" dirty="0" smtClean="0"/>
              <a:t>Need culturally-appropriate </a:t>
            </a:r>
            <a:r>
              <a:rPr lang="en-US" sz="3200" dirty="0"/>
              <a:t>and relevant evaluation tools, instruments, and a framework designed by and for Native peoples. </a:t>
            </a:r>
          </a:p>
          <a:p>
            <a:pPr lvl="0"/>
            <a:r>
              <a:rPr lang="en-US" sz="3200" dirty="0" smtClean="0"/>
              <a:t>Culturally-based childhood programs help increase parent and family engagement</a:t>
            </a:r>
          </a:p>
          <a:p>
            <a:pPr lvl="0"/>
            <a:r>
              <a:rPr lang="en-US" sz="3200" dirty="0" smtClean="0"/>
              <a:t>Need evidence-based</a:t>
            </a:r>
            <a:r>
              <a:rPr lang="en-US" sz="3200" dirty="0"/>
              <a:t>, high-quality curricula that are culturally based and meet education standards, but don’t have to be locally adapted from a cookie-cutter model. </a:t>
            </a:r>
          </a:p>
          <a:p>
            <a:r>
              <a:rPr lang="en-US" sz="3200" dirty="0"/>
              <a:t>Learning a language has cognitive benefits in brain </a:t>
            </a:r>
            <a:r>
              <a:rPr lang="en-US" sz="3200" dirty="0" smtClean="0"/>
              <a:t>development and a positive impact </a:t>
            </a:r>
            <a:r>
              <a:rPr lang="en-US" sz="3200" dirty="0"/>
              <a:t>on </a:t>
            </a:r>
            <a:r>
              <a:rPr lang="en-US" sz="3200" dirty="0" err="1" smtClean="0"/>
              <a:t>childrens</a:t>
            </a:r>
            <a:r>
              <a:rPr lang="en-US" sz="3200" dirty="0" smtClean="0"/>
              <a:t>’ ability to relate </a:t>
            </a:r>
            <a:r>
              <a:rPr lang="en-US" sz="3200" dirty="0"/>
              <a:t>to their cultural identity and </a:t>
            </a:r>
            <a:r>
              <a:rPr lang="en-US" sz="3200" dirty="0" smtClean="0"/>
              <a:t>on cultural </a:t>
            </a:r>
            <a:r>
              <a:rPr lang="en-US" sz="3200" dirty="0"/>
              <a:t>self-advocacy. </a:t>
            </a:r>
            <a:endParaRPr lang="en-US" sz="3200" dirty="0" smtClean="0"/>
          </a:p>
          <a:p>
            <a:r>
              <a:rPr lang="en-US" sz="3200" dirty="0" smtClean="0"/>
              <a:t>Translates </a:t>
            </a:r>
            <a:r>
              <a:rPr lang="en-US" sz="3200" dirty="0"/>
              <a:t>to positive coping skills. </a:t>
            </a:r>
            <a:endParaRPr lang="en-US" sz="3200" dirty="0" smtClean="0"/>
          </a:p>
          <a:p>
            <a:pPr lvl="0"/>
            <a:r>
              <a:rPr lang="en-US" sz="3200" dirty="0" smtClean="0"/>
              <a:t>Catalyst for family and community-wide language and cultural revitalization. </a:t>
            </a:r>
          </a:p>
          <a:p>
            <a:pPr lvl="0"/>
            <a:r>
              <a:rPr lang="en-US" sz="3200" dirty="0" smtClean="0"/>
              <a:t>Need for a </a:t>
            </a:r>
            <a:r>
              <a:rPr lang="en-US" sz="3200" dirty="0"/>
              <a:t>longitudinal </a:t>
            </a:r>
            <a:r>
              <a:rPr lang="en-US" sz="3200" dirty="0" smtClean="0"/>
              <a:t>study to </a:t>
            </a:r>
            <a:r>
              <a:rPr lang="en-US" sz="3200" dirty="0"/>
              <a:t>track </a:t>
            </a:r>
            <a:r>
              <a:rPr lang="en-US" sz="3200" dirty="0" smtClean="0"/>
              <a:t>children from </a:t>
            </a:r>
            <a:r>
              <a:rPr lang="en-US" sz="3200" dirty="0"/>
              <a:t>the beginning of their program throughout their school tenure. </a:t>
            </a:r>
            <a:r>
              <a:rPr lang="en-US" sz="3200" dirty="0" smtClean="0"/>
              <a:t>A study could be used to </a:t>
            </a:r>
            <a:r>
              <a:rPr lang="en-US" sz="3200" dirty="0"/>
              <a:t>demonstrate </a:t>
            </a:r>
            <a:r>
              <a:rPr lang="en-US" sz="3200" dirty="0" smtClean="0"/>
              <a:t>that Native language programs are </a:t>
            </a:r>
            <a:r>
              <a:rPr lang="en-US" sz="3200" dirty="0"/>
              <a:t>an evidence-based </a:t>
            </a:r>
            <a:r>
              <a:rPr lang="en-US" sz="3200" dirty="0" smtClean="0"/>
              <a:t>practice, and that immersion programs are working </a:t>
            </a:r>
            <a:r>
              <a:rPr lang="en-US" sz="3200" dirty="0"/>
              <a:t>and </a:t>
            </a:r>
            <a:r>
              <a:rPr lang="en-US" sz="3200" dirty="0" smtClean="0"/>
              <a:t>to demonstrate the </a:t>
            </a:r>
            <a:r>
              <a:rPr lang="en-US" sz="3200" dirty="0"/>
              <a:t>benefits. </a:t>
            </a:r>
            <a:endParaRPr lang="en-US" sz="3200" dirty="0" smtClean="0"/>
          </a:p>
          <a:p>
            <a:pPr lvl="0"/>
            <a:r>
              <a:rPr lang="en-US" sz="3200" dirty="0" smtClean="0"/>
              <a:t>Learning and results could be shared with </a:t>
            </a:r>
            <a:r>
              <a:rPr lang="en-US" sz="3200" dirty="0"/>
              <a:t>other </a:t>
            </a:r>
            <a:r>
              <a:rPr lang="en-US" sz="3200" dirty="0" smtClean="0"/>
              <a:t>communities to inform their work.</a:t>
            </a:r>
            <a:endParaRPr lang="en-US" sz="3200" dirty="0"/>
          </a:p>
          <a:p>
            <a:pPr lvl="0"/>
            <a:r>
              <a:rPr lang="en-US" sz="3200" dirty="0" smtClean="0"/>
              <a:t>Need for an early </a:t>
            </a:r>
            <a:r>
              <a:rPr lang="en-US" sz="3200" dirty="0"/>
              <a:t>childhood </a:t>
            </a:r>
            <a:r>
              <a:rPr lang="en-US" sz="3200" dirty="0" smtClean="0"/>
              <a:t>certification program for ECD Native language teachers.</a:t>
            </a:r>
          </a:p>
        </p:txBody>
      </p:sp>
      <p:sp>
        <p:nvSpPr>
          <p:cNvPr id="3" name="Title 2"/>
          <p:cNvSpPr>
            <a:spLocks noGrp="1"/>
          </p:cNvSpPr>
          <p:nvPr>
            <p:ph type="title"/>
          </p:nvPr>
        </p:nvSpPr>
        <p:spPr>
          <a:xfrm>
            <a:off x="954156" y="717340"/>
            <a:ext cx="10972800" cy="1143000"/>
          </a:xfrm>
        </p:spPr>
        <p:txBody>
          <a:bodyPr>
            <a:normAutofit/>
          </a:bodyPr>
          <a:lstStyle/>
          <a:p>
            <a:pPr lvl="0"/>
            <a:r>
              <a:rPr lang="en-US" sz="3600" dirty="0"/>
              <a:t>VOICES FROM THE </a:t>
            </a:r>
            <a:r>
              <a:rPr lang="en-US" sz="3600" dirty="0" smtClean="0"/>
              <a:t>FIELD:</a:t>
            </a:r>
            <a:br>
              <a:rPr lang="en-US" sz="3600" dirty="0" smtClean="0"/>
            </a:br>
            <a:r>
              <a:rPr lang="en-US" sz="3600" dirty="0" smtClean="0"/>
              <a:t>CULTURALLY-BASED EDUCATION  </a:t>
            </a:r>
            <a:endParaRPr lang="en-US" sz="3600" dirty="0"/>
          </a:p>
        </p:txBody>
      </p:sp>
    </p:spTree>
    <p:extLst>
      <p:ext uri="{BB962C8B-B14F-4D97-AF65-F5344CB8AC3E}">
        <p14:creationId xmlns:p14="http://schemas.microsoft.com/office/powerpoint/2010/main" val="113998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22783"/>
            <a:ext cx="10972800" cy="4969565"/>
          </a:xfrm>
        </p:spPr>
        <p:txBody>
          <a:bodyPr>
            <a:normAutofit fontScale="25000" lnSpcReduction="20000"/>
          </a:bodyPr>
          <a:lstStyle/>
          <a:p>
            <a:pPr marL="0" indent="0">
              <a:buNone/>
            </a:pPr>
            <a:r>
              <a:rPr lang="en-US" sz="7200" b="1" dirty="0" smtClean="0"/>
              <a:t>Challenge: </a:t>
            </a:r>
          </a:p>
          <a:p>
            <a:r>
              <a:rPr lang="en-US" sz="7200" dirty="0" smtClean="0"/>
              <a:t>Varies </a:t>
            </a:r>
            <a:r>
              <a:rPr lang="en-US" sz="7200" dirty="0"/>
              <a:t>by </a:t>
            </a:r>
            <a:r>
              <a:rPr lang="en-US" sz="7200" dirty="0" smtClean="0"/>
              <a:t>tribe; nationally</a:t>
            </a:r>
            <a:r>
              <a:rPr lang="en-US" sz="7200" dirty="0"/>
              <a:t> </a:t>
            </a:r>
            <a:r>
              <a:rPr lang="en-US" sz="7200" dirty="0" smtClean="0"/>
              <a:t>28% of Native American households </a:t>
            </a:r>
            <a:r>
              <a:rPr lang="en-US" sz="7200" dirty="0"/>
              <a:t>with children are food </a:t>
            </a:r>
            <a:r>
              <a:rPr lang="en-US" sz="7200" dirty="0" smtClean="0"/>
              <a:t>insecure</a:t>
            </a:r>
            <a:endParaRPr lang="en-US" sz="7200" dirty="0"/>
          </a:p>
          <a:p>
            <a:r>
              <a:rPr lang="en-US" sz="7200" dirty="0"/>
              <a:t>Food insecure kids are more likely to be overweight or obese</a:t>
            </a:r>
            <a:r>
              <a:rPr lang="en-US" sz="7200" dirty="0">
                <a:hlinkClick r:id="rId2"/>
              </a:rPr>
              <a:t> </a:t>
            </a:r>
            <a:r>
              <a:rPr lang="en-US" sz="7200" dirty="0"/>
              <a:t>because healthy and fresh foods tend to be more expensive and are often simply unavailable in low-income and rural </a:t>
            </a:r>
            <a:r>
              <a:rPr lang="en-US" sz="7200" dirty="0" smtClean="0"/>
              <a:t>communities</a:t>
            </a:r>
          </a:p>
          <a:p>
            <a:pPr marL="0" indent="0">
              <a:buNone/>
            </a:pPr>
            <a:endParaRPr lang="en-US" sz="7200" dirty="0" smtClean="0"/>
          </a:p>
          <a:p>
            <a:pPr marL="0" indent="0">
              <a:buNone/>
            </a:pPr>
            <a:r>
              <a:rPr lang="en-US" sz="7200" b="1" dirty="0" smtClean="0"/>
              <a:t>Way Forward:</a:t>
            </a:r>
          </a:p>
          <a:p>
            <a:r>
              <a:rPr lang="en-US" sz="7200" dirty="0"/>
              <a:t>Access to traditional, healthy and Native foods is a priority</a:t>
            </a:r>
          </a:p>
          <a:p>
            <a:pPr lvl="0"/>
            <a:r>
              <a:rPr lang="en-US" sz="7200" dirty="0" smtClean="0"/>
              <a:t>First Foods: Support </a:t>
            </a:r>
            <a:r>
              <a:rPr lang="en-US" sz="7200" dirty="0"/>
              <a:t>systems for </a:t>
            </a:r>
            <a:r>
              <a:rPr lang="en-US" sz="7200" dirty="0" smtClean="0"/>
              <a:t>parents </a:t>
            </a:r>
            <a:r>
              <a:rPr lang="en-US" sz="7200" dirty="0"/>
              <a:t>should include an emphasis on </a:t>
            </a:r>
            <a:r>
              <a:rPr lang="en-US" sz="7200" dirty="0" smtClean="0"/>
              <a:t>breastfeeding which can positively impact a </a:t>
            </a:r>
            <a:r>
              <a:rPr lang="en-US" sz="7200" dirty="0"/>
              <a:t>child’s ability to learn and develop resiliency </a:t>
            </a:r>
            <a:endParaRPr lang="en-US" sz="7200" dirty="0" smtClean="0"/>
          </a:p>
          <a:p>
            <a:pPr lvl="0"/>
            <a:r>
              <a:rPr lang="en-US" sz="7200" dirty="0" smtClean="0"/>
              <a:t>Some Native communities are </a:t>
            </a:r>
            <a:r>
              <a:rPr lang="en-US" sz="7200" dirty="0"/>
              <a:t>working to prevent obesity and diet-related disease by connecting </a:t>
            </a:r>
            <a:r>
              <a:rPr lang="en-US" sz="7200" dirty="0" smtClean="0"/>
              <a:t>nutrition, including early nutrition, </a:t>
            </a:r>
            <a:r>
              <a:rPr lang="en-US" sz="7200" dirty="0"/>
              <a:t>to traditional </a:t>
            </a:r>
            <a:r>
              <a:rPr lang="en-US" sz="7200" dirty="0" smtClean="0"/>
              <a:t>practices</a:t>
            </a:r>
          </a:p>
          <a:p>
            <a:r>
              <a:rPr lang="en-US" sz="7200" dirty="0"/>
              <a:t>Food </a:t>
            </a:r>
            <a:r>
              <a:rPr lang="en-US" sz="7200" dirty="0" smtClean="0"/>
              <a:t>Sovereignty Movement</a:t>
            </a:r>
            <a:r>
              <a:rPr lang="en-US" sz="7200" dirty="0"/>
              <a:t>: </a:t>
            </a:r>
            <a:r>
              <a:rPr lang="en-US" sz="7200" dirty="0" smtClean="0"/>
              <a:t>Growing movement to decolonize diets, empower Native food systems and traditional foods that promote </a:t>
            </a:r>
            <a:r>
              <a:rPr lang="en-US" sz="7200" dirty="0"/>
              <a:t>the holistic health </a:t>
            </a:r>
            <a:r>
              <a:rPr lang="en-US" sz="7200" dirty="0" smtClean="0"/>
              <a:t>of </a:t>
            </a:r>
            <a:r>
              <a:rPr lang="en-US" sz="7200" dirty="0"/>
              <a:t>community</a:t>
            </a:r>
          </a:p>
          <a:p>
            <a:pPr lvl="0"/>
            <a:r>
              <a:rPr lang="en-US" sz="7200" dirty="0" smtClean="0"/>
              <a:t>Testimonies about how access to traditional, Native nutrition and food systems programs for children not only improve their health and knowledge but can also positively impact and promote healthy lifeways for the entire family</a:t>
            </a:r>
          </a:p>
          <a:p>
            <a:pPr lvl="0"/>
            <a:r>
              <a:rPr lang="en-US" sz="7200" dirty="0"/>
              <a:t>Research has linked traditional lifestyles to lower obesity </a:t>
            </a:r>
            <a:r>
              <a:rPr lang="en-US" sz="7200" dirty="0" smtClean="0"/>
              <a:t>and diabetes</a:t>
            </a:r>
            <a:r>
              <a:rPr lang="en-US" sz="7200" dirty="0"/>
              <a:t> rates in </a:t>
            </a:r>
            <a:r>
              <a:rPr lang="en-US" sz="7200" dirty="0" smtClean="0"/>
              <a:t>some Native communities; traditional </a:t>
            </a:r>
            <a:r>
              <a:rPr lang="en-US" sz="7200" dirty="0"/>
              <a:t>lifestyles can play a role in creating food secure and healthy tribal communities</a:t>
            </a:r>
            <a:endParaRPr lang="en-US" sz="7200" dirty="0" smtClean="0"/>
          </a:p>
          <a:p>
            <a:pPr lvl="0"/>
            <a:endParaRPr lang="en-US" sz="3200" dirty="0"/>
          </a:p>
        </p:txBody>
      </p:sp>
      <p:sp>
        <p:nvSpPr>
          <p:cNvPr id="3" name="Title 2"/>
          <p:cNvSpPr>
            <a:spLocks noGrp="1"/>
          </p:cNvSpPr>
          <p:nvPr>
            <p:ph type="title"/>
          </p:nvPr>
        </p:nvSpPr>
        <p:spPr>
          <a:xfrm>
            <a:off x="1013129" y="382226"/>
            <a:ext cx="10972800" cy="939181"/>
          </a:xfrm>
        </p:spPr>
        <p:txBody>
          <a:bodyPr>
            <a:normAutofit/>
          </a:bodyPr>
          <a:lstStyle/>
          <a:p>
            <a:pPr lvl="0"/>
            <a:r>
              <a:rPr lang="en-US" sz="3600" dirty="0"/>
              <a:t>VOICES FROM THE </a:t>
            </a:r>
            <a:r>
              <a:rPr lang="en-US" sz="3600" dirty="0" smtClean="0"/>
              <a:t>FIELD: NATIVE NUTRITION</a:t>
            </a:r>
            <a:endParaRPr lang="en-US" sz="3600" dirty="0"/>
          </a:p>
        </p:txBody>
      </p:sp>
    </p:spTree>
    <p:extLst>
      <p:ext uri="{BB962C8B-B14F-4D97-AF65-F5344CB8AC3E}">
        <p14:creationId xmlns:p14="http://schemas.microsoft.com/office/powerpoint/2010/main" val="344861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37029"/>
            <a:ext cx="10972800" cy="5022574"/>
          </a:xfrm>
        </p:spPr>
        <p:txBody>
          <a:bodyPr>
            <a:normAutofit/>
          </a:bodyPr>
          <a:lstStyle/>
          <a:p>
            <a:pPr lvl="0"/>
            <a:r>
              <a:rPr lang="en-US" sz="2200" dirty="0" smtClean="0"/>
              <a:t>Often focused at symptoms </a:t>
            </a:r>
            <a:r>
              <a:rPr lang="en-US" sz="2200" dirty="0"/>
              <a:t>level. </a:t>
            </a:r>
            <a:r>
              <a:rPr lang="en-US" sz="2200" dirty="0" smtClean="0"/>
              <a:t>Instead </a:t>
            </a:r>
            <a:r>
              <a:rPr lang="en-US" sz="2200" dirty="0"/>
              <a:t>of rescuing babies from the river, we need to think differently and go upstream – why are there babies in the river in the first place</a:t>
            </a:r>
            <a:r>
              <a:rPr lang="en-US" sz="2200" dirty="0" smtClean="0"/>
              <a:t>? Substance </a:t>
            </a:r>
            <a:r>
              <a:rPr lang="en-US" sz="2200" dirty="0"/>
              <a:t>abuse and physical and mental health issues are all affected by adverse childhood experiences, creating cycles of abuse, neglect and poverty</a:t>
            </a:r>
            <a:r>
              <a:rPr lang="en-US" sz="2200" dirty="0" smtClean="0"/>
              <a:t>. </a:t>
            </a:r>
            <a:br>
              <a:rPr lang="en-US" sz="2200" dirty="0" smtClean="0"/>
            </a:br>
            <a:endParaRPr lang="en-US" sz="2200" dirty="0"/>
          </a:p>
          <a:p>
            <a:pPr lvl="0"/>
            <a:r>
              <a:rPr lang="en-US" sz="2200" dirty="0" smtClean="0"/>
              <a:t>You </a:t>
            </a:r>
            <a:r>
              <a:rPr lang="en-US" sz="2200" dirty="0"/>
              <a:t>can’t change children’s outcomes </a:t>
            </a:r>
            <a:r>
              <a:rPr lang="en-US" sz="2200" dirty="0" smtClean="0"/>
              <a:t>without </a:t>
            </a:r>
            <a:r>
              <a:rPr lang="en-US" sz="2200" dirty="0"/>
              <a:t>looking at the context </a:t>
            </a:r>
            <a:r>
              <a:rPr lang="en-US" sz="2200" dirty="0" smtClean="0"/>
              <a:t>of parents and the </a:t>
            </a:r>
            <a:r>
              <a:rPr lang="en-US" sz="2200" dirty="0"/>
              <a:t>community. If community-wide conditions </a:t>
            </a:r>
            <a:r>
              <a:rPr lang="en-US" sz="2200" dirty="0" smtClean="0"/>
              <a:t>don’t </a:t>
            </a:r>
            <a:r>
              <a:rPr lang="en-US" sz="2200" dirty="0"/>
              <a:t>change, it will be hard to change the ongoing cycle of trauma in which the child is being raised.  </a:t>
            </a:r>
            <a:r>
              <a:rPr lang="en-US" sz="2200" dirty="0" smtClean="0"/>
              <a:t/>
            </a:r>
            <a:br>
              <a:rPr lang="en-US" sz="2200" dirty="0" smtClean="0"/>
            </a:br>
            <a:endParaRPr lang="en-US" sz="2200" dirty="0"/>
          </a:p>
          <a:p>
            <a:pPr lvl="0"/>
            <a:r>
              <a:rPr lang="en-US" sz="2200" dirty="0" smtClean="0"/>
              <a:t>Shifting </a:t>
            </a:r>
            <a:r>
              <a:rPr lang="en-US" sz="2200" dirty="0"/>
              <a:t>to a framework that focuses on </a:t>
            </a:r>
            <a:r>
              <a:rPr lang="en-US" sz="2200" dirty="0" smtClean="0"/>
              <a:t>creating </a:t>
            </a:r>
            <a:r>
              <a:rPr lang="en-US" sz="2200" dirty="0"/>
              <a:t>systems that support resilience </a:t>
            </a:r>
            <a:r>
              <a:rPr lang="en-US" sz="2200" dirty="0" smtClean="0"/>
              <a:t>would </a:t>
            </a:r>
            <a:r>
              <a:rPr lang="en-US" sz="2200" dirty="0"/>
              <a:t>make an impact on a larger scale on social, emotional and mental health issues in a community. With </a:t>
            </a:r>
            <a:r>
              <a:rPr lang="en-US" sz="2200" dirty="0" smtClean="0"/>
              <a:t>education and resources</a:t>
            </a:r>
            <a:r>
              <a:rPr lang="en-US" sz="2200" dirty="0"/>
              <a:t>, communities can develop institutionalized and ongoing support systems that will </a:t>
            </a:r>
            <a:r>
              <a:rPr lang="en-US" sz="2200" dirty="0" smtClean="0"/>
              <a:t>over time will create healthier environments for 0-5 years, parents and community.</a:t>
            </a:r>
            <a:endParaRPr lang="en-US" sz="2200" dirty="0"/>
          </a:p>
          <a:p>
            <a:endParaRPr lang="en-US" sz="2200" dirty="0"/>
          </a:p>
        </p:txBody>
      </p:sp>
      <p:sp>
        <p:nvSpPr>
          <p:cNvPr id="3" name="Title 2"/>
          <p:cNvSpPr>
            <a:spLocks noGrp="1"/>
          </p:cNvSpPr>
          <p:nvPr>
            <p:ph type="title"/>
          </p:nvPr>
        </p:nvSpPr>
        <p:spPr>
          <a:xfrm>
            <a:off x="609600" y="280019"/>
            <a:ext cx="10972800" cy="1143000"/>
          </a:xfrm>
        </p:spPr>
        <p:txBody>
          <a:bodyPr>
            <a:normAutofit/>
          </a:bodyPr>
          <a:lstStyle/>
          <a:p>
            <a:pPr lvl="0"/>
            <a:r>
              <a:rPr lang="en-US" sz="3600" dirty="0"/>
              <a:t>VOICES FROM THE </a:t>
            </a:r>
            <a:r>
              <a:rPr lang="en-US" sz="3600" dirty="0" smtClean="0"/>
              <a:t>FIELD: SYSTEMS </a:t>
            </a:r>
            <a:r>
              <a:rPr lang="en-US" sz="3600"/>
              <a:t>APPROACHES </a:t>
            </a:r>
            <a:endParaRPr lang="en-US" sz="3600" dirty="0"/>
          </a:p>
        </p:txBody>
      </p:sp>
    </p:spTree>
    <p:extLst>
      <p:ext uri="{BB962C8B-B14F-4D97-AF65-F5344CB8AC3E}">
        <p14:creationId xmlns:p14="http://schemas.microsoft.com/office/powerpoint/2010/main" val="394818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76180"/>
            <a:ext cx="10972800" cy="5115340"/>
          </a:xfrm>
        </p:spPr>
        <p:txBody>
          <a:bodyPr>
            <a:normAutofit fontScale="55000" lnSpcReduction="20000"/>
          </a:bodyPr>
          <a:lstStyle/>
          <a:p>
            <a:pPr lvl="0"/>
            <a:r>
              <a:rPr lang="en-US" sz="3200" dirty="0" smtClean="0"/>
              <a:t>While </a:t>
            </a:r>
            <a:r>
              <a:rPr lang="en-US" sz="3200" dirty="0"/>
              <a:t>the numbers served by some Native organizations are small, the depth and positive intensity of the impact on those served can be great. F</a:t>
            </a:r>
            <a:r>
              <a:rPr lang="en-US" sz="3200" dirty="0" smtClean="0"/>
              <a:t>unders </a:t>
            </a:r>
            <a:r>
              <a:rPr lang="en-US" sz="3200" dirty="0"/>
              <a:t>could consider that organizations serving fewer numbers have the opportunity to catalyze more meaningful experiences with those served and the impact of funding provided can be enormous. </a:t>
            </a:r>
            <a:r>
              <a:rPr lang="en-US" sz="3200" dirty="0" smtClean="0"/>
              <a:t/>
            </a:r>
            <a:br>
              <a:rPr lang="en-US" sz="3200" dirty="0" smtClean="0"/>
            </a:br>
            <a:endParaRPr lang="en-US" sz="3200" dirty="0"/>
          </a:p>
          <a:p>
            <a:r>
              <a:rPr lang="en-US" sz="3200" dirty="0"/>
              <a:t>The best thing funders can do is to be supportive of the Native community doing what is best for them. Not all communities are the same. Communities need to </a:t>
            </a:r>
            <a:r>
              <a:rPr lang="en-US" sz="3200" u="sng" dirty="0"/>
              <a:t>own </a:t>
            </a:r>
            <a:r>
              <a:rPr lang="en-US" sz="3200" dirty="0"/>
              <a:t>the changes that need to happen</a:t>
            </a:r>
            <a:r>
              <a:rPr lang="en-US" sz="3200" dirty="0" smtClean="0"/>
              <a:t>.</a:t>
            </a:r>
            <a:br>
              <a:rPr lang="en-US" sz="3200" dirty="0" smtClean="0"/>
            </a:br>
            <a:endParaRPr lang="en-US" sz="3200" dirty="0" smtClean="0"/>
          </a:p>
          <a:p>
            <a:r>
              <a:rPr lang="en-US" sz="3200" dirty="0" smtClean="0"/>
              <a:t>Invest in initiatives and systems changes that help certify and train Native language ECD dual language/immersion teachers.</a:t>
            </a:r>
            <a:br>
              <a:rPr lang="en-US" sz="3200" dirty="0" smtClean="0"/>
            </a:br>
            <a:endParaRPr lang="en-US" sz="3200" dirty="0" smtClean="0"/>
          </a:p>
          <a:p>
            <a:r>
              <a:rPr lang="en-US" sz="3200" dirty="0" smtClean="0"/>
              <a:t>Invest in Native nutrition, food systems and means to create access in early childhood programs, schools and communities, including community engagement and policy change.</a:t>
            </a:r>
            <a:br>
              <a:rPr lang="en-US" sz="3200" dirty="0" smtClean="0"/>
            </a:br>
            <a:endParaRPr lang="en-US" sz="3200" dirty="0" smtClean="0"/>
          </a:p>
          <a:p>
            <a:r>
              <a:rPr lang="en-US" sz="3200" dirty="0"/>
              <a:t>Things are interconnected and interwoven. Often, we want one key lever that we can pull. That doesn’t exist. There are four or five key levers to pull at the same time to do the work we want to do. Tribal leaders and funders will need to be open to understanding the interconnections of the issues. </a:t>
            </a:r>
            <a:r>
              <a:rPr lang="en-US" sz="3200" dirty="0" smtClean="0"/>
              <a:t/>
            </a:r>
            <a:br>
              <a:rPr lang="en-US" sz="3200" dirty="0" smtClean="0"/>
            </a:br>
            <a:endParaRPr lang="en-US" sz="3200" dirty="0"/>
          </a:p>
          <a:p>
            <a:pPr lvl="0"/>
            <a:r>
              <a:rPr lang="en-US" sz="3200" dirty="0"/>
              <a:t>We will need to be realistic about what this effort will take, how long it will take, and what outcomes we can strive for. It will require long-term investment, not a one-shot deal, to improve conditions for young children.</a:t>
            </a:r>
          </a:p>
          <a:p>
            <a:endParaRPr lang="en-US" sz="3200" dirty="0">
              <a:latin typeface="+mj-lt"/>
            </a:endParaRPr>
          </a:p>
        </p:txBody>
      </p:sp>
      <p:sp>
        <p:nvSpPr>
          <p:cNvPr id="3" name="Title 2"/>
          <p:cNvSpPr>
            <a:spLocks noGrp="1"/>
          </p:cNvSpPr>
          <p:nvPr>
            <p:ph type="title"/>
          </p:nvPr>
        </p:nvSpPr>
        <p:spPr>
          <a:xfrm>
            <a:off x="609600" y="160749"/>
            <a:ext cx="10972800" cy="1143000"/>
          </a:xfrm>
        </p:spPr>
        <p:txBody>
          <a:bodyPr>
            <a:normAutofit/>
          </a:bodyPr>
          <a:lstStyle/>
          <a:p>
            <a:pPr lvl="0"/>
            <a:r>
              <a:rPr lang="en-US" sz="3600" dirty="0"/>
              <a:t>VOICES FROM THE FIELD</a:t>
            </a:r>
            <a:r>
              <a:rPr lang="en-US" sz="3600" dirty="0" smtClean="0"/>
              <a:t>: ADVICE </a:t>
            </a:r>
            <a:r>
              <a:rPr lang="en-US" sz="3600" dirty="0"/>
              <a:t>TO FUNDERS</a:t>
            </a:r>
          </a:p>
        </p:txBody>
      </p:sp>
    </p:spTree>
    <p:extLst>
      <p:ext uri="{BB962C8B-B14F-4D97-AF65-F5344CB8AC3E}">
        <p14:creationId xmlns:p14="http://schemas.microsoft.com/office/powerpoint/2010/main" val="220671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2301240"/>
            <a:ext cx="11484335" cy="3264674"/>
          </a:xfrm>
        </p:spPr>
        <p:txBody>
          <a:bodyPr>
            <a:normAutofit fontScale="85000" lnSpcReduction="10000"/>
          </a:bodyPr>
          <a:lstStyle/>
          <a:p>
            <a:pPr>
              <a:lnSpc>
                <a:spcPct val="120000"/>
              </a:lnSpc>
              <a:spcBef>
                <a:spcPts val="0"/>
              </a:spcBef>
              <a:spcAft>
                <a:spcPts val="1200"/>
              </a:spcAft>
            </a:pPr>
            <a:r>
              <a:rPr lang="en-US" sz="3200" dirty="0">
                <a:latin typeface="+mj-lt"/>
              </a:rPr>
              <a:t>5,056 Native American children under age 5 live in </a:t>
            </a:r>
            <a:r>
              <a:rPr lang="en-US" sz="3200" dirty="0" smtClean="0">
                <a:latin typeface="+mj-lt"/>
              </a:rPr>
              <a:t>Minnesota, 1.4% of MN population (ACS 2011-2015)</a:t>
            </a:r>
          </a:p>
          <a:p>
            <a:pPr>
              <a:lnSpc>
                <a:spcPct val="120000"/>
              </a:lnSpc>
              <a:spcBef>
                <a:spcPts val="0"/>
              </a:spcBef>
              <a:spcAft>
                <a:spcPts val="1200"/>
              </a:spcAft>
            </a:pPr>
            <a:r>
              <a:rPr lang="en-US" sz="3200" dirty="0" smtClean="0">
                <a:latin typeface="+mj-lt"/>
              </a:rPr>
              <a:t>About </a:t>
            </a:r>
            <a:r>
              <a:rPr lang="en-US" sz="3200" dirty="0">
                <a:latin typeface="+mj-lt"/>
              </a:rPr>
              <a:t>half </a:t>
            </a:r>
            <a:r>
              <a:rPr lang="en-US" sz="3200" dirty="0" smtClean="0">
                <a:latin typeface="+mj-lt"/>
              </a:rPr>
              <a:t>live </a:t>
            </a:r>
            <a:r>
              <a:rPr lang="en-US" sz="3200" dirty="0">
                <a:latin typeface="+mj-lt"/>
              </a:rPr>
              <a:t>on </a:t>
            </a:r>
            <a:r>
              <a:rPr lang="en-US" sz="3200" dirty="0" smtClean="0">
                <a:latin typeface="+mj-lt"/>
              </a:rPr>
              <a:t>reservations</a:t>
            </a:r>
          </a:p>
          <a:p>
            <a:pPr>
              <a:lnSpc>
                <a:spcPct val="120000"/>
              </a:lnSpc>
              <a:spcBef>
                <a:spcPts val="0"/>
              </a:spcBef>
              <a:spcAft>
                <a:spcPts val="1200"/>
              </a:spcAft>
            </a:pPr>
            <a:r>
              <a:rPr lang="en-US" sz="3200" dirty="0" smtClean="0">
                <a:latin typeface="+mj-lt"/>
              </a:rPr>
              <a:t>About </a:t>
            </a:r>
            <a:r>
              <a:rPr lang="en-US" sz="3200" dirty="0">
                <a:latin typeface="+mj-lt"/>
              </a:rPr>
              <a:t>half live </a:t>
            </a:r>
            <a:r>
              <a:rPr lang="en-US" sz="3200" dirty="0" smtClean="0">
                <a:latin typeface="+mj-lt"/>
              </a:rPr>
              <a:t>below </a:t>
            </a:r>
            <a:r>
              <a:rPr lang="en-US" sz="3200" dirty="0">
                <a:latin typeface="+mj-lt"/>
              </a:rPr>
              <a:t>federal poverty level</a:t>
            </a:r>
          </a:p>
          <a:p>
            <a:pPr>
              <a:lnSpc>
                <a:spcPct val="120000"/>
              </a:lnSpc>
              <a:spcBef>
                <a:spcPts val="0"/>
              </a:spcBef>
              <a:spcAft>
                <a:spcPts val="1200"/>
              </a:spcAft>
            </a:pPr>
            <a:r>
              <a:rPr lang="en-US" sz="3200" dirty="0" smtClean="0">
                <a:latin typeface="+mj-lt"/>
              </a:rPr>
              <a:t>MDE </a:t>
            </a:r>
            <a:r>
              <a:rPr lang="en-US" sz="3200" dirty="0">
                <a:latin typeface="+mj-lt"/>
              </a:rPr>
              <a:t>reported 1,293 Native Americans in kindergarten </a:t>
            </a:r>
            <a:r>
              <a:rPr lang="en-US" sz="3200" dirty="0" smtClean="0">
                <a:latin typeface="+mj-lt"/>
              </a:rPr>
              <a:t>(2014-2015)</a:t>
            </a:r>
          </a:p>
        </p:txBody>
      </p:sp>
      <p:sp>
        <p:nvSpPr>
          <p:cNvPr id="3" name="Title 2"/>
          <p:cNvSpPr>
            <a:spLocks noGrp="1"/>
          </p:cNvSpPr>
          <p:nvPr>
            <p:ph type="title"/>
          </p:nvPr>
        </p:nvSpPr>
        <p:spPr/>
        <p:txBody>
          <a:bodyPr>
            <a:normAutofit/>
          </a:bodyPr>
          <a:lstStyle/>
          <a:p>
            <a:r>
              <a:rPr lang="en-US" sz="4400" dirty="0" smtClean="0"/>
              <a:t>Population</a:t>
            </a:r>
            <a:endParaRPr lang="en-US" sz="4400" dirty="0"/>
          </a:p>
        </p:txBody>
      </p:sp>
    </p:spTree>
    <p:extLst>
      <p:ext uri="{BB962C8B-B14F-4D97-AF65-F5344CB8AC3E}">
        <p14:creationId xmlns:p14="http://schemas.microsoft.com/office/powerpoint/2010/main" val="410486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03749"/>
            <a:ext cx="10972800" cy="5375347"/>
          </a:xfrm>
        </p:spPr>
        <p:txBody>
          <a:bodyPr>
            <a:noAutofit/>
          </a:bodyPr>
          <a:lstStyle/>
          <a:p>
            <a:pPr marL="0" indent="0">
              <a:buNone/>
            </a:pPr>
            <a:r>
              <a:rPr lang="en-US" sz="2200" b="1" dirty="0" smtClean="0"/>
              <a:t>In </a:t>
            </a:r>
            <a:r>
              <a:rPr lang="en-US" sz="2200" b="1" dirty="0"/>
              <a:t>developing a 10-year vision for success in serving the well–being of Minnesota’s future by providing its Native children with excellence in Early Childhood Development and nutrition, the group defined successes and achievements they would like to see in place in 2027: </a:t>
            </a:r>
            <a:endParaRPr lang="en-US" sz="2200" b="1" dirty="0" smtClean="0"/>
          </a:p>
          <a:p>
            <a:pPr marL="0" indent="0">
              <a:buNone/>
            </a:pPr>
            <a:endParaRPr lang="en-US" sz="2200" dirty="0"/>
          </a:p>
          <a:p>
            <a:r>
              <a:rPr lang="en-US" sz="2200" dirty="0"/>
              <a:t>Native </a:t>
            </a:r>
            <a:r>
              <a:rPr lang="en-US" sz="2200" dirty="0" smtClean="0"/>
              <a:t>Nations </a:t>
            </a:r>
            <a:r>
              <a:rPr lang="en-US" sz="2200" dirty="0"/>
              <a:t>actively creating and establishing their own </a:t>
            </a:r>
            <a:r>
              <a:rPr lang="en-US" sz="2200" dirty="0" smtClean="0"/>
              <a:t>destiny</a:t>
            </a:r>
            <a:r>
              <a:rPr lang="en-US" sz="2200" dirty="0"/>
              <a:t> </a:t>
            </a:r>
          </a:p>
          <a:p>
            <a:r>
              <a:rPr lang="en-US" sz="2200" dirty="0"/>
              <a:t>Indigenous-based nutrition accessible to </a:t>
            </a:r>
            <a:r>
              <a:rPr lang="en-US" sz="2200" dirty="0" smtClean="0"/>
              <a:t>all</a:t>
            </a:r>
            <a:r>
              <a:rPr lang="en-US" sz="2200" dirty="0"/>
              <a:t> </a:t>
            </a:r>
          </a:p>
          <a:p>
            <a:r>
              <a:rPr lang="en-US" sz="2200" dirty="0"/>
              <a:t>Quality Indigenous education for all </a:t>
            </a:r>
            <a:r>
              <a:rPr lang="en-US" sz="2200" dirty="0" smtClean="0"/>
              <a:t>ages</a:t>
            </a:r>
            <a:r>
              <a:rPr lang="en-US" sz="2200" dirty="0"/>
              <a:t> </a:t>
            </a:r>
          </a:p>
          <a:p>
            <a:r>
              <a:rPr lang="en-US" sz="2200" dirty="0"/>
              <a:t>Living, dynamic, decolonized identity and </a:t>
            </a:r>
            <a:r>
              <a:rPr lang="en-US" sz="2200" dirty="0" smtClean="0"/>
              <a:t>culture</a:t>
            </a:r>
            <a:r>
              <a:rPr lang="en-US" sz="2200" dirty="0"/>
              <a:t> </a:t>
            </a:r>
          </a:p>
          <a:p>
            <a:r>
              <a:rPr lang="en-US" sz="2200" dirty="0"/>
              <a:t>Indigenous leadership sets the agenda and applies cultural </a:t>
            </a:r>
            <a:r>
              <a:rPr lang="en-US" sz="2200" dirty="0" smtClean="0"/>
              <a:t>sovereignty</a:t>
            </a:r>
            <a:r>
              <a:rPr lang="en-US" sz="2200" dirty="0"/>
              <a:t> </a:t>
            </a:r>
          </a:p>
          <a:p>
            <a:r>
              <a:rPr lang="en-US" sz="2200" dirty="0"/>
              <a:t>Dedicated sustainable pool of funding to support native ECD, language and </a:t>
            </a:r>
            <a:r>
              <a:rPr lang="en-US" sz="2200" dirty="0" smtClean="0"/>
              <a:t>nutrition</a:t>
            </a:r>
            <a:r>
              <a:rPr lang="en-US" sz="2200" dirty="0"/>
              <a:t> </a:t>
            </a:r>
          </a:p>
          <a:p>
            <a:r>
              <a:rPr lang="en-US" sz="2200" dirty="0"/>
              <a:t>Policies that support Native-driven, Healthy Children, Healthy Nations </a:t>
            </a:r>
            <a:r>
              <a:rPr lang="en-US" sz="2200" dirty="0" smtClean="0"/>
              <a:t>vision</a:t>
            </a:r>
            <a:endParaRPr lang="en-US" sz="2200" dirty="0"/>
          </a:p>
          <a:p>
            <a:r>
              <a:rPr lang="en-US" sz="2200" dirty="0"/>
              <a:t>Whole, healthy children and </a:t>
            </a:r>
            <a:r>
              <a:rPr lang="en-US" sz="2200" dirty="0" smtClean="0"/>
              <a:t>families</a:t>
            </a:r>
            <a:endParaRPr lang="en-US" sz="2200" dirty="0"/>
          </a:p>
        </p:txBody>
      </p:sp>
      <p:sp>
        <p:nvSpPr>
          <p:cNvPr id="3" name="Title 2"/>
          <p:cNvSpPr>
            <a:spLocks noGrp="1"/>
          </p:cNvSpPr>
          <p:nvPr>
            <p:ph type="title"/>
          </p:nvPr>
        </p:nvSpPr>
        <p:spPr>
          <a:xfrm>
            <a:off x="1417982" y="160749"/>
            <a:ext cx="10972800" cy="1143000"/>
          </a:xfrm>
        </p:spPr>
        <p:txBody>
          <a:bodyPr>
            <a:normAutofit/>
          </a:bodyPr>
          <a:lstStyle/>
          <a:p>
            <a:pPr lvl="0"/>
            <a:r>
              <a:rPr lang="en-US" sz="3600" dirty="0"/>
              <a:t>FINAL THOUGHTS</a:t>
            </a:r>
          </a:p>
        </p:txBody>
      </p:sp>
    </p:spTree>
    <p:extLst>
      <p:ext uri="{BB962C8B-B14F-4D97-AF65-F5344CB8AC3E}">
        <p14:creationId xmlns:p14="http://schemas.microsoft.com/office/powerpoint/2010/main" val="52011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77690" y="2609287"/>
            <a:ext cx="7513320" cy="5375347"/>
          </a:xfrm>
        </p:spPr>
        <p:txBody>
          <a:bodyPr>
            <a:noAutofit/>
          </a:bodyPr>
          <a:lstStyle/>
          <a:p>
            <a:pPr marL="0" indent="0">
              <a:buNone/>
            </a:pP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r>
              <a:rPr lang="en-US" sz="2200" dirty="0" smtClean="0"/>
              <a:t>Thank You</a:t>
            </a:r>
            <a:br>
              <a:rPr lang="en-US" sz="2200" dirty="0" smtClean="0"/>
            </a:br>
            <a:r>
              <a:rPr lang="en-US" sz="2200" dirty="0" smtClean="0"/>
              <a:t/>
            </a:r>
            <a:br>
              <a:rPr lang="en-US" sz="2200" dirty="0" smtClean="0"/>
            </a:br>
            <a:r>
              <a:rPr lang="en-US" sz="2200" dirty="0" smtClean="0"/>
              <a:t>Question &amp; Answers</a:t>
            </a:r>
            <a:br>
              <a:rPr lang="en-US" sz="2200" dirty="0" smtClean="0"/>
            </a:br>
            <a:r>
              <a:rPr lang="en-US" sz="2200" dirty="0" smtClean="0"/>
              <a:t>Moderated by: Rob Grunewald</a:t>
            </a:r>
            <a:endParaRPr lang="en-US" sz="22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1241" r="23613" b="12667"/>
          <a:stretch/>
        </p:blipFill>
        <p:spPr>
          <a:xfrm>
            <a:off x="2292095" y="2609287"/>
            <a:ext cx="1926169" cy="406980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2095" y="960118"/>
            <a:ext cx="7455423" cy="1441707"/>
          </a:xfrm>
          <a:prstGeom prst="rect">
            <a:avLst/>
          </a:prstGeom>
        </p:spPr>
      </p:pic>
    </p:spTree>
    <p:extLst>
      <p:ext uri="{BB962C8B-B14F-4D97-AF65-F5344CB8AC3E}">
        <p14:creationId xmlns:p14="http://schemas.microsoft.com/office/powerpoint/2010/main" val="375095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9355" y="1975248"/>
            <a:ext cx="10649448" cy="4727704"/>
          </a:xfrm>
        </p:spPr>
        <p:txBody>
          <a:bodyPr>
            <a:normAutofit fontScale="85000" lnSpcReduction="20000"/>
          </a:bodyPr>
          <a:lstStyle/>
          <a:p>
            <a:pPr>
              <a:lnSpc>
                <a:spcPct val="130000"/>
              </a:lnSpc>
              <a:spcBef>
                <a:spcPts val="0"/>
              </a:spcBef>
              <a:spcAft>
                <a:spcPts val="1200"/>
              </a:spcAft>
            </a:pPr>
            <a:r>
              <a:rPr lang="en-US" sz="2700" dirty="0" smtClean="0">
                <a:latin typeface="+mj-lt"/>
              </a:rPr>
              <a:t>About </a:t>
            </a:r>
            <a:r>
              <a:rPr lang="en-US" sz="2700" dirty="0">
                <a:latin typeface="+mj-lt"/>
              </a:rPr>
              <a:t>one out of five Native mothers receive inadequate or no prenatal care</a:t>
            </a:r>
            <a:r>
              <a:rPr lang="en-US" sz="2700" dirty="0" smtClean="0">
                <a:latin typeface="+mj-lt"/>
              </a:rPr>
              <a:t>.</a:t>
            </a:r>
          </a:p>
          <a:p>
            <a:pPr>
              <a:lnSpc>
                <a:spcPct val="130000"/>
              </a:lnSpc>
              <a:spcBef>
                <a:spcPts val="0"/>
              </a:spcBef>
              <a:spcAft>
                <a:spcPts val="1200"/>
              </a:spcAft>
            </a:pPr>
            <a:r>
              <a:rPr lang="en-US" sz="2700" dirty="0">
                <a:latin typeface="+mj-lt"/>
              </a:rPr>
              <a:t>About 10% of pregnant Native American women on Minnesota </a:t>
            </a:r>
            <a:r>
              <a:rPr lang="en-US" sz="2700" dirty="0" smtClean="0">
                <a:latin typeface="+mj-lt"/>
              </a:rPr>
              <a:t>reservations have </a:t>
            </a:r>
            <a:r>
              <a:rPr lang="en-US" sz="2700" dirty="0">
                <a:latin typeface="+mj-lt"/>
              </a:rPr>
              <a:t>a diagnosis of opiate dependency or abuse.</a:t>
            </a:r>
            <a:endParaRPr lang="en-US" sz="2700" dirty="0" smtClean="0">
              <a:latin typeface="+mj-lt"/>
            </a:endParaRPr>
          </a:p>
          <a:p>
            <a:pPr>
              <a:lnSpc>
                <a:spcPct val="130000"/>
              </a:lnSpc>
              <a:spcBef>
                <a:spcPts val="0"/>
              </a:spcBef>
              <a:spcAft>
                <a:spcPts val="1200"/>
              </a:spcAft>
            </a:pPr>
            <a:r>
              <a:rPr lang="en-US" sz="2700" dirty="0" smtClean="0">
                <a:latin typeface="+mj-lt"/>
              </a:rPr>
              <a:t>Infant </a:t>
            </a:r>
            <a:r>
              <a:rPr lang="en-US" sz="2700" dirty="0">
                <a:latin typeface="+mj-lt"/>
              </a:rPr>
              <a:t>mortality rate for Native Americans (9.1 per 1,000 births in </a:t>
            </a:r>
            <a:r>
              <a:rPr lang="en-US" sz="2700" dirty="0" smtClean="0">
                <a:latin typeface="+mj-lt"/>
              </a:rPr>
              <a:t>2008-2012</a:t>
            </a:r>
            <a:r>
              <a:rPr lang="en-US" sz="2700" dirty="0">
                <a:latin typeface="+mj-lt"/>
              </a:rPr>
              <a:t>) is more than twice the rate for whites (4.3 per 1,000 births</a:t>
            </a:r>
            <a:r>
              <a:rPr lang="en-US" sz="2700" dirty="0" smtClean="0">
                <a:latin typeface="+mj-lt"/>
              </a:rPr>
              <a:t>).</a:t>
            </a:r>
          </a:p>
          <a:p>
            <a:pPr>
              <a:lnSpc>
                <a:spcPct val="130000"/>
              </a:lnSpc>
              <a:spcBef>
                <a:spcPts val="0"/>
              </a:spcBef>
              <a:spcAft>
                <a:spcPts val="1200"/>
              </a:spcAft>
            </a:pPr>
            <a:r>
              <a:rPr lang="en-US" sz="2700" dirty="0" smtClean="0">
                <a:latin typeface="+mj-lt"/>
              </a:rPr>
              <a:t>7.2% of American Indian babies were born at low birth weight compared with 4.8% for all racial groups (2015).</a:t>
            </a:r>
          </a:p>
          <a:p>
            <a:pPr>
              <a:lnSpc>
                <a:spcPct val="130000"/>
              </a:lnSpc>
              <a:spcBef>
                <a:spcPts val="0"/>
              </a:spcBef>
              <a:spcAft>
                <a:spcPts val="1200"/>
              </a:spcAft>
            </a:pPr>
            <a:r>
              <a:rPr lang="en-US" sz="2700" dirty="0" smtClean="0">
                <a:latin typeface="+mj-lt"/>
              </a:rPr>
              <a:t>28.7% </a:t>
            </a:r>
            <a:r>
              <a:rPr lang="en-US" sz="2700" dirty="0">
                <a:latin typeface="+mj-lt"/>
              </a:rPr>
              <a:t>of Native American </a:t>
            </a:r>
            <a:r>
              <a:rPr lang="en-US" sz="2700" dirty="0" smtClean="0">
                <a:latin typeface="+mj-lt"/>
              </a:rPr>
              <a:t>children ages </a:t>
            </a:r>
            <a:r>
              <a:rPr lang="en-US" sz="2700" dirty="0">
                <a:latin typeface="+mj-lt"/>
              </a:rPr>
              <a:t>2-5 </a:t>
            </a:r>
            <a:r>
              <a:rPr lang="en-US" sz="2700" dirty="0" smtClean="0">
                <a:latin typeface="+mj-lt"/>
              </a:rPr>
              <a:t>in WIC were obese</a:t>
            </a:r>
            <a:r>
              <a:rPr lang="en-US" sz="2700" dirty="0">
                <a:latin typeface="+mj-lt"/>
              </a:rPr>
              <a:t>, </a:t>
            </a:r>
            <a:r>
              <a:rPr lang="en-US" sz="2700" dirty="0" smtClean="0">
                <a:latin typeface="+mj-lt"/>
              </a:rPr>
              <a:t>compared with 12.6% for all </a:t>
            </a:r>
            <a:r>
              <a:rPr lang="en-US" sz="2700" dirty="0">
                <a:latin typeface="+mj-lt"/>
              </a:rPr>
              <a:t>racial </a:t>
            </a:r>
            <a:r>
              <a:rPr lang="en-US" sz="2700" dirty="0" smtClean="0">
                <a:latin typeface="+mj-lt"/>
              </a:rPr>
              <a:t>groups (2014).</a:t>
            </a:r>
            <a:endParaRPr lang="en-US" sz="2700" dirty="0">
              <a:latin typeface="+mj-lt"/>
            </a:endParaRPr>
          </a:p>
        </p:txBody>
      </p:sp>
      <p:sp>
        <p:nvSpPr>
          <p:cNvPr id="3" name="Title 2"/>
          <p:cNvSpPr>
            <a:spLocks noGrp="1"/>
          </p:cNvSpPr>
          <p:nvPr>
            <p:ph type="title"/>
          </p:nvPr>
        </p:nvSpPr>
        <p:spPr/>
        <p:txBody>
          <a:bodyPr>
            <a:normAutofit/>
          </a:bodyPr>
          <a:lstStyle/>
          <a:p>
            <a:r>
              <a:rPr lang="en-US" sz="4400" dirty="0" smtClean="0"/>
              <a:t>Health</a:t>
            </a:r>
            <a:endParaRPr lang="en-US" sz="4400" dirty="0"/>
          </a:p>
        </p:txBody>
      </p:sp>
    </p:spTree>
    <p:extLst>
      <p:ext uri="{BB962C8B-B14F-4D97-AF65-F5344CB8AC3E}">
        <p14:creationId xmlns:p14="http://schemas.microsoft.com/office/powerpoint/2010/main" val="191394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6906" y="744315"/>
            <a:ext cx="10972800" cy="1143000"/>
          </a:xfrm>
        </p:spPr>
        <p:txBody>
          <a:bodyPr>
            <a:normAutofit fontScale="90000"/>
          </a:bodyPr>
          <a:lstStyle/>
          <a:p>
            <a:r>
              <a:rPr lang="en-US" dirty="0" smtClean="0"/>
              <a:t>Births to Teen Mothers</a:t>
            </a:r>
            <a:r>
              <a:rPr lang="en-US" dirty="0"/>
              <a:t/>
            </a:r>
            <a:br>
              <a:rPr lang="en-US" dirty="0"/>
            </a:br>
            <a:r>
              <a:rPr lang="en-US" sz="2700" dirty="0" smtClean="0"/>
              <a:t>Per 1,000 population (age 15-19)</a:t>
            </a:r>
            <a:endParaRPr lang="en-US" sz="2700" dirty="0"/>
          </a:p>
        </p:txBody>
      </p:sp>
      <p:sp>
        <p:nvSpPr>
          <p:cNvPr id="5" name="TextBox 4"/>
          <p:cNvSpPr txBox="1"/>
          <p:nvPr/>
        </p:nvSpPr>
        <p:spPr>
          <a:xfrm>
            <a:off x="5302245" y="6534595"/>
            <a:ext cx="6342314" cy="276999"/>
          </a:xfrm>
          <a:prstGeom prst="rect">
            <a:avLst/>
          </a:prstGeom>
          <a:noFill/>
          <a:ln>
            <a:noFill/>
          </a:ln>
        </p:spPr>
        <p:txBody>
          <a:bodyPr wrap="square" rtlCol="0">
            <a:spAutoFit/>
          </a:bodyPr>
          <a:lstStyle/>
          <a:p>
            <a:pPr algn="r"/>
            <a:r>
              <a:rPr lang="en-US" sz="1200" i="1" dirty="0" smtClean="0"/>
              <a:t>Minnesota Department of Health, Center for Health Statistics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129" y="2277960"/>
            <a:ext cx="7535862"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36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6661" y="720462"/>
            <a:ext cx="10972800" cy="1143000"/>
          </a:xfrm>
        </p:spPr>
        <p:txBody>
          <a:bodyPr>
            <a:normAutofit fontScale="90000"/>
          </a:bodyPr>
          <a:lstStyle/>
          <a:p>
            <a:r>
              <a:rPr lang="en-US" dirty="0" smtClean="0"/>
              <a:t>Breastfeeding Initiation</a:t>
            </a:r>
            <a:r>
              <a:rPr lang="en-US" dirty="0"/>
              <a:t/>
            </a:r>
            <a:br>
              <a:rPr lang="en-US" dirty="0"/>
            </a:br>
            <a:r>
              <a:rPr lang="en-US" sz="2700" dirty="0" smtClean="0"/>
              <a:t>Percent of MN WIC infants born in 2015*</a:t>
            </a:r>
            <a:endParaRPr lang="en-US" sz="2700" dirty="0"/>
          </a:p>
        </p:txBody>
      </p:sp>
      <p:sp>
        <p:nvSpPr>
          <p:cNvPr id="5" name="TextBox 4"/>
          <p:cNvSpPr txBox="1"/>
          <p:nvPr/>
        </p:nvSpPr>
        <p:spPr>
          <a:xfrm>
            <a:off x="1677720" y="6534595"/>
            <a:ext cx="10579066" cy="307777"/>
          </a:xfrm>
          <a:prstGeom prst="rect">
            <a:avLst/>
          </a:prstGeom>
          <a:noFill/>
          <a:ln>
            <a:noFill/>
          </a:ln>
        </p:spPr>
        <p:txBody>
          <a:bodyPr wrap="square" rtlCol="0">
            <a:spAutoFit/>
          </a:bodyPr>
          <a:lstStyle/>
          <a:p>
            <a:r>
              <a:rPr lang="en-US" sz="1400" dirty="0" smtClean="0">
                <a:latin typeface="Arial" panose="020B0604020202020204" pitchFamily="34" charset="0"/>
                <a:cs typeface="Arial" panose="020B0604020202020204" pitchFamily="34" charset="0"/>
              </a:rPr>
              <a:t>*Mother had breastfeeding information available</a:t>
            </a:r>
            <a:r>
              <a:rPr lang="en-US" sz="1200" i="1" dirty="0" smtClean="0"/>
              <a:t>			Minnesota Department of Health, WIC Program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512" y="2157162"/>
            <a:ext cx="5980112"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71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4521" y="1681062"/>
            <a:ext cx="10379091" cy="3892826"/>
          </a:xfrm>
        </p:spPr>
        <p:txBody>
          <a:bodyPr>
            <a:noAutofit/>
          </a:bodyPr>
          <a:lstStyle/>
          <a:p>
            <a:pPr>
              <a:lnSpc>
                <a:spcPct val="110000"/>
              </a:lnSpc>
              <a:spcBef>
                <a:spcPts val="0"/>
              </a:spcBef>
              <a:spcAft>
                <a:spcPts val="1200"/>
              </a:spcAft>
            </a:pPr>
            <a:r>
              <a:rPr lang="en-US" sz="2800" dirty="0" smtClean="0">
                <a:latin typeface="+mj-lt"/>
              </a:rPr>
              <a:t>Rate </a:t>
            </a:r>
            <a:r>
              <a:rPr lang="en-US" sz="2800" dirty="0">
                <a:latin typeface="+mj-lt"/>
              </a:rPr>
              <a:t>of alleged </a:t>
            </a:r>
            <a:r>
              <a:rPr lang="en-US" sz="2800" dirty="0" smtClean="0">
                <a:latin typeface="+mj-lt"/>
              </a:rPr>
              <a:t>victims </a:t>
            </a:r>
            <a:r>
              <a:rPr lang="en-US" sz="2800" dirty="0">
                <a:latin typeface="+mj-lt"/>
              </a:rPr>
              <a:t>in </a:t>
            </a:r>
            <a:r>
              <a:rPr lang="en-US" sz="2800" dirty="0" smtClean="0">
                <a:latin typeface="+mj-lt"/>
              </a:rPr>
              <a:t>accepted CPS reports </a:t>
            </a:r>
            <a:r>
              <a:rPr lang="en-US" sz="2800" dirty="0">
                <a:latin typeface="+mj-lt"/>
              </a:rPr>
              <a:t>per </a:t>
            </a:r>
            <a:r>
              <a:rPr lang="en-US" sz="2800" dirty="0" smtClean="0">
                <a:latin typeface="+mj-lt"/>
              </a:rPr>
              <a:t>1,000 children (2015)</a:t>
            </a:r>
          </a:p>
          <a:p>
            <a:pPr lvl="1">
              <a:lnSpc>
                <a:spcPct val="110000"/>
              </a:lnSpc>
              <a:spcBef>
                <a:spcPts val="0"/>
              </a:spcBef>
            </a:pPr>
            <a:r>
              <a:rPr lang="en-US" dirty="0" smtClean="0">
                <a:latin typeface="+mj-lt"/>
              </a:rPr>
              <a:t>Native American:  96.5 </a:t>
            </a:r>
          </a:p>
          <a:p>
            <a:pPr lvl="1">
              <a:lnSpc>
                <a:spcPct val="110000"/>
              </a:lnSpc>
              <a:spcBef>
                <a:spcPts val="0"/>
              </a:spcBef>
              <a:spcAft>
                <a:spcPts val="1200"/>
              </a:spcAft>
            </a:pPr>
            <a:r>
              <a:rPr lang="en-US" dirty="0" smtClean="0">
                <a:latin typeface="+mj-lt"/>
              </a:rPr>
              <a:t>White: 17.6</a:t>
            </a:r>
          </a:p>
          <a:p>
            <a:pPr>
              <a:lnSpc>
                <a:spcPct val="110000"/>
              </a:lnSpc>
              <a:spcBef>
                <a:spcPts val="0"/>
              </a:spcBef>
              <a:spcAft>
                <a:spcPts val="1200"/>
              </a:spcAft>
            </a:pPr>
            <a:r>
              <a:rPr lang="en-US" sz="2800" dirty="0" smtClean="0">
                <a:latin typeface="+mj-lt"/>
              </a:rPr>
              <a:t>Rate of out-of-home placement per 1,000 children (2015)</a:t>
            </a:r>
          </a:p>
          <a:p>
            <a:pPr lvl="1">
              <a:lnSpc>
                <a:spcPct val="110000"/>
              </a:lnSpc>
              <a:spcBef>
                <a:spcPts val="0"/>
              </a:spcBef>
            </a:pPr>
            <a:r>
              <a:rPr lang="en-US" dirty="0">
                <a:latin typeface="+mj-lt"/>
              </a:rPr>
              <a:t>Native American:  </a:t>
            </a:r>
            <a:r>
              <a:rPr lang="en-US" dirty="0" smtClean="0">
                <a:latin typeface="+mj-lt"/>
              </a:rPr>
              <a:t>104.5</a:t>
            </a:r>
            <a:endParaRPr lang="en-US" dirty="0">
              <a:latin typeface="+mj-lt"/>
            </a:endParaRPr>
          </a:p>
          <a:p>
            <a:pPr lvl="1">
              <a:lnSpc>
                <a:spcPct val="110000"/>
              </a:lnSpc>
              <a:spcBef>
                <a:spcPts val="0"/>
              </a:spcBef>
            </a:pPr>
            <a:r>
              <a:rPr lang="en-US" dirty="0">
                <a:latin typeface="+mj-lt"/>
              </a:rPr>
              <a:t>White: </a:t>
            </a:r>
            <a:r>
              <a:rPr lang="en-US" dirty="0" smtClean="0">
                <a:latin typeface="+mj-lt"/>
              </a:rPr>
              <a:t>6.2</a:t>
            </a:r>
          </a:p>
          <a:p>
            <a:pPr marL="393192" lvl="1" indent="0">
              <a:lnSpc>
                <a:spcPct val="110000"/>
              </a:lnSpc>
              <a:spcBef>
                <a:spcPts val="0"/>
              </a:spcBef>
              <a:buNone/>
            </a:pPr>
            <a:endParaRPr lang="en-US" sz="1000" dirty="0">
              <a:latin typeface="+mj-lt"/>
            </a:endParaRPr>
          </a:p>
          <a:p>
            <a:r>
              <a:rPr lang="en-US" sz="2800" dirty="0" smtClean="0">
                <a:latin typeface="+mj-lt"/>
              </a:rPr>
              <a:t>Parental </a:t>
            </a:r>
            <a:r>
              <a:rPr lang="en-US" sz="2800" dirty="0">
                <a:latin typeface="+mj-lt"/>
              </a:rPr>
              <a:t>drug abuse is a primary reason for child protection and </a:t>
            </a:r>
            <a:r>
              <a:rPr lang="en-US" sz="2800" dirty="0" err="1" smtClean="0">
                <a:latin typeface="+mj-lt"/>
              </a:rPr>
              <a:t>out-of</a:t>
            </a:r>
            <a:r>
              <a:rPr lang="en-US" sz="2800" dirty="0" smtClean="0">
                <a:latin typeface="+mj-lt"/>
              </a:rPr>
              <a:t> home placement</a:t>
            </a:r>
            <a:endParaRPr lang="en-US" sz="2800" dirty="0">
              <a:latin typeface="+mj-lt"/>
            </a:endParaRPr>
          </a:p>
        </p:txBody>
      </p:sp>
      <p:sp>
        <p:nvSpPr>
          <p:cNvPr id="3" name="Title 2"/>
          <p:cNvSpPr>
            <a:spLocks noGrp="1"/>
          </p:cNvSpPr>
          <p:nvPr>
            <p:ph type="title"/>
          </p:nvPr>
        </p:nvSpPr>
        <p:spPr>
          <a:xfrm>
            <a:off x="1086660" y="425803"/>
            <a:ext cx="10972800" cy="1143000"/>
          </a:xfrm>
        </p:spPr>
        <p:txBody>
          <a:bodyPr>
            <a:normAutofit/>
          </a:bodyPr>
          <a:lstStyle/>
          <a:p>
            <a:r>
              <a:rPr lang="en-US" sz="4000" dirty="0" smtClean="0"/>
              <a:t>Child Protection and Foster </a:t>
            </a:r>
            <a:r>
              <a:rPr lang="en-US" sz="4000" dirty="0"/>
              <a:t>C</a:t>
            </a:r>
            <a:r>
              <a:rPr lang="en-US" sz="4000" dirty="0" smtClean="0"/>
              <a:t>are</a:t>
            </a:r>
            <a:endParaRPr lang="en-US" sz="4000" dirty="0"/>
          </a:p>
        </p:txBody>
      </p:sp>
      <p:sp>
        <p:nvSpPr>
          <p:cNvPr id="4" name="TextBox 3"/>
          <p:cNvSpPr txBox="1"/>
          <p:nvPr/>
        </p:nvSpPr>
        <p:spPr>
          <a:xfrm>
            <a:off x="2107104" y="6436343"/>
            <a:ext cx="9250515" cy="276999"/>
          </a:xfrm>
          <a:prstGeom prst="rect">
            <a:avLst/>
          </a:prstGeom>
          <a:noFill/>
          <a:ln>
            <a:noFill/>
          </a:ln>
        </p:spPr>
        <p:txBody>
          <a:bodyPr wrap="square" rtlCol="0">
            <a:spAutoFit/>
          </a:bodyPr>
          <a:lstStyle/>
          <a:p>
            <a:pPr algn="r"/>
            <a:r>
              <a:rPr lang="en-US" sz="1200" i="1" dirty="0" smtClean="0"/>
              <a:t>Minnesota Department of Human Services</a:t>
            </a:r>
          </a:p>
        </p:txBody>
      </p:sp>
    </p:spTree>
    <p:extLst>
      <p:ext uri="{BB962C8B-B14F-4D97-AF65-F5344CB8AC3E}">
        <p14:creationId xmlns:p14="http://schemas.microsoft.com/office/powerpoint/2010/main" val="92981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8156" y="936153"/>
            <a:ext cx="10972800" cy="765412"/>
          </a:xfrm>
        </p:spPr>
        <p:txBody>
          <a:bodyPr>
            <a:normAutofit fontScale="90000"/>
          </a:bodyPr>
          <a:lstStyle/>
          <a:p>
            <a:r>
              <a:rPr lang="en-US" sz="4000" dirty="0" smtClean="0"/>
              <a:t>Entry and Number in Foster </a:t>
            </a:r>
            <a:r>
              <a:rPr lang="en-US" sz="4000" dirty="0"/>
              <a:t>C</a:t>
            </a:r>
            <a:r>
              <a:rPr lang="en-US" sz="4000" dirty="0" smtClean="0"/>
              <a:t>are</a:t>
            </a:r>
            <a:br>
              <a:rPr lang="en-US" sz="4000" dirty="0" smtClean="0"/>
            </a:br>
            <a:r>
              <a:rPr lang="en-US" sz="2800" dirty="0" smtClean="0"/>
              <a:t>Minnesota AIAN children</a:t>
            </a:r>
            <a:endParaRPr lang="en-US" sz="4000" dirty="0"/>
          </a:p>
        </p:txBody>
      </p:sp>
      <p:sp>
        <p:nvSpPr>
          <p:cNvPr id="10" name="TextBox 9"/>
          <p:cNvSpPr txBox="1"/>
          <p:nvPr/>
        </p:nvSpPr>
        <p:spPr>
          <a:xfrm>
            <a:off x="1781092" y="6436343"/>
            <a:ext cx="10209475" cy="276999"/>
          </a:xfrm>
          <a:prstGeom prst="rect">
            <a:avLst/>
          </a:prstGeom>
          <a:noFill/>
          <a:ln>
            <a:noFill/>
          </a:ln>
        </p:spPr>
        <p:txBody>
          <a:bodyPr wrap="square" rtlCol="0">
            <a:spAutoFit/>
          </a:bodyPr>
          <a:lstStyle/>
          <a:p>
            <a:r>
              <a:rPr lang="en-US" sz="1200" i="1" dirty="0" smtClean="0"/>
              <a:t>AFCARS </a:t>
            </a:r>
            <a:r>
              <a:rPr lang="en-US" sz="1200" i="1" dirty="0"/>
              <a:t>data available from the </a:t>
            </a:r>
            <a:r>
              <a:rPr lang="en-US" sz="1200" i="1" dirty="0" smtClean="0"/>
              <a:t>National Data </a:t>
            </a:r>
            <a:r>
              <a:rPr lang="en-US" sz="1200" i="1" dirty="0"/>
              <a:t>Archive on Child Abuse &amp; Neglect Data (NDACAN), Cornell </a:t>
            </a:r>
            <a:r>
              <a:rPr lang="en-US" sz="1200" i="1" dirty="0" smtClean="0"/>
              <a:t>University. Compiled by Casey Family Programs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751" y="2428618"/>
            <a:ext cx="5283469" cy="3443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860" y="2441064"/>
            <a:ext cx="5028380" cy="333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0871" y="2624719"/>
            <a:ext cx="1709578" cy="31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2832" y="2616768"/>
            <a:ext cx="549053" cy="36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03039" y="2051636"/>
            <a:ext cx="2016899" cy="461665"/>
          </a:xfrm>
          <a:prstGeom prst="rect">
            <a:avLst/>
          </a:prstGeom>
        </p:spPr>
        <p:txBody>
          <a:bodyPr wrap="none">
            <a:spAutoFit/>
          </a:bodyPr>
          <a:lstStyle/>
          <a:p>
            <a:r>
              <a:rPr lang="en-US" sz="2400" dirty="0" smtClean="0">
                <a:latin typeface="Arial" panose="020B0604020202020204" pitchFamily="34" charset="0"/>
                <a:cs typeface="Arial" panose="020B0604020202020204" pitchFamily="34" charset="0"/>
              </a:rPr>
              <a:t>Entering care</a:t>
            </a:r>
            <a:endParaRPr lang="en-US" sz="2400" dirty="0">
              <a:latin typeface="Arial" panose="020B0604020202020204" pitchFamily="34" charset="0"/>
              <a:cs typeface="Arial" panose="020B0604020202020204" pitchFamily="34" charset="0"/>
            </a:endParaRPr>
          </a:p>
        </p:txBody>
      </p:sp>
      <p:sp>
        <p:nvSpPr>
          <p:cNvPr id="13" name="Rectangle 12"/>
          <p:cNvSpPr/>
          <p:nvPr/>
        </p:nvSpPr>
        <p:spPr>
          <a:xfrm>
            <a:off x="6882793" y="2052489"/>
            <a:ext cx="1125629" cy="461665"/>
          </a:xfrm>
          <a:prstGeom prst="rect">
            <a:avLst/>
          </a:prstGeom>
        </p:spPr>
        <p:txBody>
          <a:bodyPr wrap="none">
            <a:spAutoFit/>
          </a:bodyPr>
          <a:lstStyle/>
          <a:p>
            <a:r>
              <a:rPr lang="en-US" sz="2400" dirty="0" smtClean="0">
                <a:latin typeface="Arial" panose="020B0604020202020204" pitchFamily="34" charset="0"/>
                <a:cs typeface="Arial" panose="020B0604020202020204" pitchFamily="34" charset="0"/>
              </a:rPr>
              <a:t>In care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71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876160" y="1931671"/>
            <a:ext cx="1346365" cy="114013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327" y="2120882"/>
            <a:ext cx="1180033" cy="76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996702" y="1940891"/>
            <a:ext cx="6461254" cy="560849"/>
          </a:xfrm>
          <a:prstGeom prst="rect">
            <a:avLst/>
          </a:prstGeom>
        </p:spPr>
        <p:txBody>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ACEs in Minnesota </a:t>
            </a:r>
          </a:p>
        </p:txBody>
      </p:sp>
      <p:pic>
        <p:nvPicPr>
          <p:cNvPr id="4" name="Picture 3"/>
          <p:cNvPicPr>
            <a:picLocks noChangeAspect="1"/>
          </p:cNvPicPr>
          <p:nvPr/>
        </p:nvPicPr>
        <p:blipFill>
          <a:blip r:embed="rId4"/>
          <a:stretch>
            <a:fillRect/>
          </a:stretch>
        </p:blipFill>
        <p:spPr>
          <a:xfrm>
            <a:off x="1880487" y="2432728"/>
            <a:ext cx="6774817" cy="4230796"/>
          </a:xfrm>
          <a:prstGeom prst="rect">
            <a:avLst/>
          </a:prstGeom>
        </p:spPr>
      </p:pic>
      <p:sp>
        <p:nvSpPr>
          <p:cNvPr id="6" name="Title 2"/>
          <p:cNvSpPr txBox="1">
            <a:spLocks/>
          </p:cNvSpPr>
          <p:nvPr/>
        </p:nvSpPr>
        <p:spPr>
          <a:xfrm>
            <a:off x="1056842" y="797891"/>
            <a:ext cx="9813088" cy="1143000"/>
          </a:xfrm>
          <a:prstGeom prst="rect">
            <a:avLst/>
          </a:prstGeom>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000" dirty="0" smtClean="0"/>
              <a:t>Adverse Childhood Experiences</a:t>
            </a:r>
            <a:endParaRPr lang="en-US" sz="4000" dirty="0"/>
          </a:p>
        </p:txBody>
      </p:sp>
    </p:spTree>
    <p:extLst>
      <p:ext uri="{BB962C8B-B14F-4D97-AF65-F5344CB8AC3E}">
        <p14:creationId xmlns:p14="http://schemas.microsoft.com/office/powerpoint/2010/main" val="147453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BE57A2-D666-4652-B423-3EEF5C79D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brainstorming presentation</Template>
  <TotalTime>0</TotalTime>
  <Words>1092</Words>
  <Application>Microsoft Office PowerPoint</Application>
  <PresentationFormat>Widescreen</PresentationFormat>
  <Paragraphs>201</Paragraphs>
  <Slides>31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Palatino Linotype</vt:lpstr>
      <vt:lpstr>Wingdings 2</vt:lpstr>
      <vt:lpstr>Presentation on brainstorming</vt:lpstr>
      <vt:lpstr>Early Childhood Development:  A Current Snapshot of Minnesota’s American Indian Communities</vt:lpstr>
      <vt:lpstr>Agenda</vt:lpstr>
      <vt:lpstr>Population</vt:lpstr>
      <vt:lpstr>Health</vt:lpstr>
      <vt:lpstr>Births to Teen Mothers Per 1,000 population (age 15-19)</vt:lpstr>
      <vt:lpstr>Breastfeeding Initiation Percent of MN WIC infants born in 2015*</vt:lpstr>
      <vt:lpstr>Child Protection and Foster Care</vt:lpstr>
      <vt:lpstr>Entry and Number in Foster Care Minnesota AIAN children</vt:lpstr>
      <vt:lpstr>PowerPoint Presentation</vt:lpstr>
      <vt:lpstr>PowerPoint Presentation</vt:lpstr>
      <vt:lpstr>PowerPoint Presentation</vt:lpstr>
      <vt:lpstr>Minnesota Comprehensive Assessments* Percent of students who meet or exceed standards</vt:lpstr>
      <vt:lpstr>Minnesota Grade 3 Reading Scores and  Share of American Indian Population</vt:lpstr>
      <vt:lpstr>Graduation Rates</vt:lpstr>
      <vt:lpstr>Voices and Vision from the Field: Minnesota Native ECD, Nutrition &amp; Health Practitioners </vt:lpstr>
      <vt:lpstr>FOUNDATION &amp; PROCESS</vt:lpstr>
      <vt:lpstr>FOUNDATION &amp; PROCESS</vt:lpstr>
      <vt:lpstr>CONSENSUS BUILDING AND 10-YEAR VISION</vt:lpstr>
      <vt:lpstr>MAPPING: ASSETS</vt:lpstr>
      <vt:lpstr>MAPPING: WEAKNESSES</vt:lpstr>
      <vt:lpstr>MAPPING: OPPORTUNITIES</vt:lpstr>
      <vt:lpstr>MAPPING: OPPORTUNITIES, continued</vt:lpstr>
      <vt:lpstr>MAPPING: THREATS</vt:lpstr>
      <vt:lpstr>VOICES FROM THE FIELD: TRAUMA  </vt:lpstr>
      <vt:lpstr>PowerPoint Presentation</vt:lpstr>
      <vt:lpstr>VOICES FROM THE FIELD: CULTURALLY-BASED EDUCATION  </vt:lpstr>
      <vt:lpstr>VOICES FROM THE FIELD: NATIVE NUTRITION</vt:lpstr>
      <vt:lpstr>VOICES FROM THE FIELD: SYSTEMS APPROACHES </vt:lpstr>
      <vt:lpstr>VOICES FROM THE FIELD: ADVICE TO FUNDERS</vt:lpstr>
      <vt:lpstr>FINAL THOUGHTS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2017-04-28T19:40:02Z</dcterms:created>
  <dcterms:modified xsi:type="dcterms:W3CDTF">2017-12-08T17:45:40Z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y fmtid="{D5CDD505-2E9C-101B-9397-08002B2CF9AE}" pid="3" name="TitusGUID">
    <vt:lpwstr>81e738a1-68b0-424b-8879-beda0f93baf5</vt:lpwstr>
  </property>
</Properties>
</file>