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4" r:id="rId5"/>
    <p:sldId id="274" r:id="rId6"/>
    <p:sldId id="277" r:id="rId7"/>
    <p:sldId id="275" r:id="rId8"/>
    <p:sldId id="278" r:id="rId9"/>
    <p:sldId id="272" r:id="rId10"/>
    <p:sldId id="258" r:id="rId11"/>
    <p:sldId id="259" r:id="rId12"/>
    <p:sldId id="260" r:id="rId13"/>
    <p:sldId id="263" r:id="rId14"/>
    <p:sldId id="262" r:id="rId15"/>
    <p:sldId id="269" r:id="rId16"/>
    <p:sldId id="268" r:id="rId17"/>
    <p:sldId id="266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Comments on</a:t>
            </a:r>
            <a:br>
              <a:rPr lang="en-US" sz="3600" dirty="0" smtClean="0"/>
            </a:br>
            <a:r>
              <a:rPr lang="en-US" sz="3600" dirty="0" smtClean="0"/>
              <a:t>“Retirement in a Life Cycle Model of Labor Supply with Home Production”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Authors: </a:t>
            </a:r>
            <a:r>
              <a:rPr lang="en-US" dirty="0" err="1" smtClean="0"/>
              <a:t>Rogerson</a:t>
            </a:r>
            <a:r>
              <a:rPr lang="en-US" dirty="0" smtClean="0"/>
              <a:t> and </a:t>
            </a:r>
            <a:r>
              <a:rPr lang="en-US" dirty="0" err="1" smtClean="0"/>
              <a:t>Wallenius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Distribution of hours worked last year, PSID, 1968-2003, men ages 25-70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Note: 40 hours/week × 50 weeks/year = 2000 hours/year</a:t>
            </a:r>
          </a:p>
          <a:p>
            <a:pPr>
              <a:buNone/>
            </a:pPr>
            <a:r>
              <a:rPr lang="en-US" dirty="0" smtClean="0"/>
              <a:t>Deciles of hours distribution</a:t>
            </a:r>
          </a:p>
          <a:p>
            <a:r>
              <a:rPr lang="en-US" dirty="0" smtClean="0"/>
              <a:t>10th: 0</a:t>
            </a:r>
          </a:p>
          <a:p>
            <a:r>
              <a:rPr lang="en-US" dirty="0" smtClean="0"/>
              <a:t>11th: 1</a:t>
            </a:r>
          </a:p>
          <a:p>
            <a:r>
              <a:rPr lang="en-US" dirty="0" smtClean="0"/>
              <a:t>20th: 1259</a:t>
            </a:r>
          </a:p>
          <a:p>
            <a:r>
              <a:rPr lang="en-US" dirty="0" smtClean="0"/>
              <a:t>30th: 1800</a:t>
            </a:r>
          </a:p>
          <a:p>
            <a:r>
              <a:rPr lang="en-US" dirty="0" smtClean="0"/>
              <a:t>40th: 1960</a:t>
            </a:r>
          </a:p>
          <a:p>
            <a:r>
              <a:rPr lang="en-US" dirty="0" smtClean="0"/>
              <a:t>50th: 2030</a:t>
            </a:r>
          </a:p>
          <a:p>
            <a:r>
              <a:rPr lang="en-US" dirty="0" smtClean="0"/>
              <a:t>60th: 2121</a:t>
            </a:r>
          </a:p>
          <a:p>
            <a:r>
              <a:rPr lang="en-US" dirty="0" smtClean="0"/>
              <a:t>70th: 2300</a:t>
            </a:r>
          </a:p>
          <a:p>
            <a:r>
              <a:rPr lang="en-US" dirty="0" smtClean="0"/>
              <a:t>80th: 2500</a:t>
            </a:r>
          </a:p>
          <a:p>
            <a:r>
              <a:rPr lang="en-US" dirty="0" smtClean="0"/>
              <a:t>90th: 2904</a:t>
            </a:r>
          </a:p>
          <a:p>
            <a:pPr>
              <a:buNone/>
            </a:pPr>
            <a:r>
              <a:rPr lang="en-US" dirty="0" smtClean="0"/>
              <a:t>Mean (non-zero): 2119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Distribution of hours worked last year, PSID, 1968-2003, Married Women ages 25-70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40th: 0</a:t>
            </a:r>
          </a:p>
          <a:p>
            <a:r>
              <a:rPr lang="en-US" dirty="0" smtClean="0"/>
              <a:t>45th: 1</a:t>
            </a:r>
          </a:p>
          <a:p>
            <a:r>
              <a:rPr lang="en-US" dirty="0" smtClean="0"/>
              <a:t>50th: 358</a:t>
            </a:r>
          </a:p>
          <a:p>
            <a:r>
              <a:rPr lang="en-US" dirty="0" smtClean="0"/>
              <a:t>60th: 1040</a:t>
            </a:r>
          </a:p>
          <a:p>
            <a:r>
              <a:rPr lang="en-US" dirty="0" smtClean="0"/>
              <a:t>70th: 1593</a:t>
            </a:r>
          </a:p>
          <a:p>
            <a:r>
              <a:rPr lang="en-US" dirty="0" smtClean="0"/>
              <a:t>80th: 1920</a:t>
            </a:r>
          </a:p>
          <a:p>
            <a:r>
              <a:rPr lang="en-US" dirty="0" smtClean="0"/>
              <a:t>90th: 2040</a:t>
            </a:r>
          </a:p>
          <a:p>
            <a:r>
              <a:rPr lang="en-US" dirty="0" smtClean="0"/>
              <a:t>Mean (non-zero): 1494</a:t>
            </a:r>
          </a:p>
          <a:p>
            <a:r>
              <a:rPr lang="en-US" dirty="0" smtClean="0"/>
              <a:t>Cogan (1981): h(e) -      = 1,000 hours per year</a:t>
            </a: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51816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1143000"/>
          </a:xfrm>
        </p:spPr>
        <p:txBody>
          <a:bodyPr>
            <a:normAutofit fontScale="90000"/>
          </a:bodyPr>
          <a:lstStyle/>
          <a:p>
            <a:r>
              <a:rPr lang="en-US" sz="3600" dirty="0" smtClean="0"/>
              <a:t>Hours and Participation over the life cycle</a:t>
            </a:r>
            <a:br>
              <a:rPr lang="en-US" sz="3600" dirty="0" smtClean="0"/>
            </a:br>
            <a:r>
              <a:rPr lang="en-US" sz="2200" dirty="0" smtClean="0"/>
              <a:t>Men, PSID data (from French (2005))</a:t>
            </a:r>
            <a:br>
              <a:rPr lang="en-US" sz="2200" dirty="0" smtClean="0"/>
            </a:br>
            <a:r>
              <a:rPr lang="en-US" sz="2200" dirty="0" smtClean="0"/>
              <a:t>Average hours does not fall below 1000 hours/year</a:t>
            </a:r>
            <a:br>
              <a:rPr lang="en-US" sz="2200" dirty="0" smtClean="0"/>
            </a:br>
            <a:r>
              <a:rPr lang="en-US" sz="2200" dirty="0" smtClean="0"/>
              <a:t>Estimated life cycle model: h(e)-      =1000 hours per year</a:t>
            </a:r>
            <a:endParaRPr lang="en-US" sz="2200" dirty="0"/>
          </a:p>
        </p:txBody>
      </p:sp>
      <p:pic>
        <p:nvPicPr>
          <p:cNvPr id="4" name="Content Placeholder 3" descr="hoursfig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5400000">
            <a:off x="4472780" y="1089821"/>
            <a:ext cx="4419601" cy="5287962"/>
          </a:xfrm>
        </p:spPr>
      </p:pic>
      <p:pic>
        <p:nvPicPr>
          <p:cNvPr id="5" name="Picture 4" descr="lfprfig.eps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5400000">
            <a:off x="114300" y="1181100"/>
            <a:ext cx="4419600" cy="5105400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29200" y="11430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estimates of work related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Expenditures fall about 15% at retirement.  </a:t>
            </a:r>
          </a:p>
          <a:p>
            <a:endParaRPr lang="en-US" dirty="0" smtClean="0"/>
          </a:p>
          <a:p>
            <a:r>
              <a:rPr lang="en-US" dirty="0" smtClean="0"/>
              <a:t>Most of this is on work related expenses (food out, transport, adult clothing).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Estimates of work related expenses</a:t>
            </a:r>
            <a:br>
              <a:rPr lang="en-US" dirty="0" smtClean="0"/>
            </a:br>
            <a:r>
              <a:rPr lang="en-US" dirty="0" smtClean="0"/>
              <a:t>from Banks, Blundell, Tanner, 1998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72" y="1600199"/>
            <a:ext cx="9118228" cy="5285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Further decomposition of spending</a:t>
            </a:r>
            <a:br>
              <a:rPr lang="en-US" dirty="0" smtClean="0"/>
            </a:br>
            <a:r>
              <a:rPr lang="en-US" dirty="0" err="1" smtClean="0"/>
              <a:t>Aguila</a:t>
            </a:r>
            <a:r>
              <a:rPr lang="en-US" dirty="0" smtClean="0"/>
              <a:t>, </a:t>
            </a:r>
            <a:r>
              <a:rPr lang="en-US" dirty="0" err="1" smtClean="0"/>
              <a:t>Attanasio</a:t>
            </a:r>
            <a:r>
              <a:rPr lang="en-US" dirty="0" smtClean="0"/>
              <a:t>, </a:t>
            </a:r>
            <a:r>
              <a:rPr lang="en-US" dirty="0" err="1" smtClean="0"/>
              <a:t>Meghir</a:t>
            </a:r>
            <a:r>
              <a:rPr lang="en-US" dirty="0" smtClean="0"/>
              <a:t> (2008)</a:t>
            </a:r>
            <a:br>
              <a:rPr lang="en-US" dirty="0" smtClean="0"/>
            </a:br>
            <a:r>
              <a:rPr lang="en-US" sz="2700" dirty="0" smtClean="0"/>
              <a:t>Biggest work related expense: transportation</a:t>
            </a:r>
            <a:br>
              <a:rPr lang="en-US" sz="2700" dirty="0" smtClean="0"/>
            </a:br>
            <a:r>
              <a:rPr lang="en-US" sz="2700" dirty="0" smtClean="0"/>
              <a:t>(seems like an expense, not an input to home production)</a:t>
            </a:r>
            <a:endParaRPr lang="en-US" sz="27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1" y="1981200"/>
            <a:ext cx="8229600" cy="479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8229600" cy="479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Modify equation of paper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rot="10800000" flipV="1">
            <a:off x="838200" y="2934144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Where    = money costs of work per unit of time spent working </a:t>
            </a:r>
            <a:endParaRPr lang="en-US" sz="24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4114800"/>
            <a:ext cx="871560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048000"/>
            <a:ext cx="228599" cy="339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752600"/>
            <a:ext cx="38481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752600"/>
            <a:ext cx="38481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38200" y="3733800"/>
            <a:ext cx="3581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Use FOCs to derive </a:t>
            </a:r>
            <a:endParaRPr lang="en-US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part time wage penalties, commuter costs, and other work related expenses</a:t>
            </a:r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266700" y="3848100"/>
            <a:ext cx="327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371600" y="5410200"/>
            <a:ext cx="6248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5867400" y="51054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5257800" y="4800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1389888" y="2734056"/>
            <a:ext cx="3867912" cy="2100072"/>
          </a:xfrm>
          <a:custGeom>
            <a:avLst/>
            <a:gdLst>
              <a:gd name="connsiteX0" fmla="*/ 3867912 w 3867912"/>
              <a:gd name="connsiteY0" fmla="*/ 2066544 h 2100072"/>
              <a:gd name="connsiteX1" fmla="*/ 2249424 w 3867912"/>
              <a:gd name="connsiteY1" fmla="*/ 1755648 h 2100072"/>
              <a:gd name="connsiteX2" fmla="*/ 0 w 3867912"/>
              <a:gd name="connsiteY2" fmla="*/ 0 h 2100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7912" h="2100072">
                <a:moveTo>
                  <a:pt x="3867912" y="2066544"/>
                </a:moveTo>
                <a:cubicBezTo>
                  <a:pt x="3380994" y="2083308"/>
                  <a:pt x="2894076" y="2100072"/>
                  <a:pt x="2249424" y="1755648"/>
                </a:cubicBezTo>
                <a:cubicBezTo>
                  <a:pt x="1604772" y="1411224"/>
                  <a:pt x="802386" y="70561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914900" y="5143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Brace 17"/>
          <p:cNvSpPr/>
          <p:nvPr/>
        </p:nvSpPr>
        <p:spPr>
          <a:xfrm rot="16200000">
            <a:off x="5524500" y="5143500"/>
            <a:ext cx="381000" cy="914400"/>
          </a:xfrm>
          <a:prstGeom prst="leftBrace">
            <a:avLst>
              <a:gd name="adj1" fmla="val 56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5715000"/>
            <a:ext cx="838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638800" y="5791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16200000">
            <a:off x="-150723" y="3472934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Within period income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53200" y="556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leisure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2514600" y="3733800"/>
            <a:ext cx="3048" cy="1757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Left Brace 29"/>
          <p:cNvSpPr/>
          <p:nvPr/>
        </p:nvSpPr>
        <p:spPr>
          <a:xfrm rot="5400000" flipH="1">
            <a:off x="3695700" y="4229100"/>
            <a:ext cx="381000" cy="2743200"/>
          </a:xfrm>
          <a:prstGeom prst="leftBrace">
            <a:avLst>
              <a:gd name="adj1" fmla="val 8333"/>
              <a:gd name="adj2" fmla="val 5031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429000" y="56388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h(e) - h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4038600" y="5715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251448" y="416356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5943600" y="45720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reeform 35"/>
          <p:cNvSpPr/>
          <p:nvPr/>
        </p:nvSpPr>
        <p:spPr>
          <a:xfrm>
            <a:off x="2020824" y="2322576"/>
            <a:ext cx="4151376" cy="2057400"/>
          </a:xfrm>
          <a:custGeom>
            <a:avLst/>
            <a:gdLst>
              <a:gd name="connsiteX0" fmla="*/ 4151376 w 4151376"/>
              <a:gd name="connsiteY0" fmla="*/ 2057400 h 2057400"/>
              <a:gd name="connsiteX1" fmla="*/ 749808 w 4151376"/>
              <a:gd name="connsiteY1" fmla="*/ 1527048 h 2057400"/>
              <a:gd name="connsiteX2" fmla="*/ 0 w 4151376"/>
              <a:gd name="connsiteY2" fmla="*/ 0 h 2057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1376" h="2057400">
                <a:moveTo>
                  <a:pt x="4151376" y="2057400"/>
                </a:moveTo>
                <a:cubicBezTo>
                  <a:pt x="2796540" y="1963674"/>
                  <a:pt x="1441704" y="1869948"/>
                  <a:pt x="749808" y="1527048"/>
                </a:cubicBezTo>
                <a:cubicBezTo>
                  <a:pt x="57912" y="1184148"/>
                  <a:pt x="28956" y="592074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/>
          <p:cNvSpPr/>
          <p:nvPr/>
        </p:nvSpPr>
        <p:spPr>
          <a:xfrm>
            <a:off x="6172200" y="4343400"/>
            <a:ext cx="228600" cy="457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0" y="4419600"/>
            <a:ext cx="25637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276600"/>
          </a:xfrm>
        </p:spPr>
        <p:txBody>
          <a:bodyPr>
            <a:noAutofit/>
          </a:bodyPr>
          <a:lstStyle/>
          <a:p>
            <a:r>
              <a:rPr lang="en-US" sz="2800" dirty="0" smtClean="0"/>
              <a:t>Suppose time endowment=5840 hours per year, </a:t>
            </a:r>
            <a:br>
              <a:rPr lang="en-US" sz="2800" dirty="0" smtClean="0"/>
            </a:br>
            <a:r>
              <a:rPr lang="en-US" sz="2800" dirty="0" smtClean="0"/>
              <a:t>h(e)-     =1000, </a:t>
            </a:r>
            <a:br>
              <a:rPr lang="en-US" sz="2800" dirty="0" smtClean="0"/>
            </a:br>
            <a:r>
              <a:rPr lang="en-US" sz="2800" dirty="0" smtClean="0"/>
              <a:t>=.4, IES=0.5</a:t>
            </a:r>
            <a:br>
              <a:rPr lang="en-US" sz="2800" dirty="0" smtClean="0"/>
            </a:br>
            <a:r>
              <a:rPr lang="en-US" sz="2800" dirty="0" smtClean="0"/>
              <a:t>Work for ¾ of one’s life</a:t>
            </a:r>
            <a:br>
              <a:rPr lang="en-US" sz="2800" dirty="0" smtClean="0"/>
            </a:br>
            <a:r>
              <a:rPr lang="en-US" sz="2800" dirty="0" smtClean="0"/>
              <a:t>Average of 2000 hours per year when working =X*(average consumption)</a:t>
            </a:r>
            <a:br>
              <a:rPr lang="en-US" sz="2800" dirty="0" smtClean="0"/>
            </a:br>
            <a:r>
              <a:rPr lang="en-US" sz="2800" dirty="0" smtClean="0"/>
              <a:t>Question: What combinations of (    , X) satisfy modified equation?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4190999"/>
          <a:ext cx="9144000" cy="1219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219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(0,0.25)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(150,0.2)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(250, .15)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/>
                        <a:t>(320,0.1)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/>
                        <a:t>(520, 0)</a:t>
                      </a:r>
                    </a:p>
                    <a:p>
                      <a:endParaRPr lang="en-US" sz="3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762000"/>
            <a:ext cx="304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24384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14400" y="5791200"/>
            <a:ext cx="81914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We can make (    , , X) smaller if time endowment is smaller, or IES,     bigger</a:t>
            </a:r>
            <a:endParaRPr lang="en-US" sz="28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6172200"/>
            <a:ext cx="22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57150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2209800"/>
            <a:ext cx="228599" cy="339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048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Great paper, but why such a negative view of non-convexities that we can measure?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Question: why do so few people work part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Retirement: often a transition from full time work to no work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pPr marL="342900" lvl="1" indent="-342900">
              <a:buNone/>
            </a:pPr>
            <a:r>
              <a:rPr lang="en-US" sz="3900" dirty="0" smtClean="0"/>
              <a:t>Explanations given</a:t>
            </a:r>
          </a:p>
          <a:p>
            <a:r>
              <a:rPr lang="en-US" dirty="0" smtClean="0"/>
              <a:t>Commuting time </a:t>
            </a:r>
          </a:p>
          <a:p>
            <a:r>
              <a:rPr lang="en-US" dirty="0" smtClean="0"/>
              <a:t>Tied wage hours offers (part time wage penalty)</a:t>
            </a:r>
          </a:p>
          <a:p>
            <a:r>
              <a:rPr lang="en-US" dirty="0" smtClean="0"/>
              <a:t>Home production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pPr marL="342900" lvl="1" indent="-342900">
              <a:buNone/>
            </a:pPr>
            <a:endParaRPr lang="en-US" sz="3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Non-convex budget sets</a:t>
            </a:r>
            <a:br>
              <a:rPr lang="en-US" dirty="0" smtClean="0"/>
            </a:br>
            <a:r>
              <a:rPr lang="en-US" sz="3600" dirty="0" smtClean="0"/>
              <a:t>part time wage penalties and commuting time</a:t>
            </a:r>
            <a:endParaRPr lang="en-US" sz="36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266700" y="3848100"/>
            <a:ext cx="327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371600" y="5410200"/>
            <a:ext cx="6248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5867400" y="51054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5257800" y="4800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1389888" y="2734056"/>
            <a:ext cx="3867912" cy="2100072"/>
          </a:xfrm>
          <a:custGeom>
            <a:avLst/>
            <a:gdLst>
              <a:gd name="connsiteX0" fmla="*/ 3867912 w 3867912"/>
              <a:gd name="connsiteY0" fmla="*/ 2066544 h 2100072"/>
              <a:gd name="connsiteX1" fmla="*/ 2249424 w 3867912"/>
              <a:gd name="connsiteY1" fmla="*/ 1755648 h 2100072"/>
              <a:gd name="connsiteX2" fmla="*/ 0 w 3867912"/>
              <a:gd name="connsiteY2" fmla="*/ 0 h 2100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7912" h="2100072">
                <a:moveTo>
                  <a:pt x="3867912" y="2066544"/>
                </a:moveTo>
                <a:cubicBezTo>
                  <a:pt x="3380994" y="2083308"/>
                  <a:pt x="2894076" y="2100072"/>
                  <a:pt x="2249424" y="1755648"/>
                </a:cubicBezTo>
                <a:cubicBezTo>
                  <a:pt x="1604772" y="1411224"/>
                  <a:pt x="802386" y="70561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914900" y="5143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Brace 17"/>
          <p:cNvSpPr/>
          <p:nvPr/>
        </p:nvSpPr>
        <p:spPr>
          <a:xfrm rot="16200000">
            <a:off x="5524500" y="5143500"/>
            <a:ext cx="381000" cy="914400"/>
          </a:xfrm>
          <a:prstGeom prst="leftBrace">
            <a:avLst>
              <a:gd name="adj1" fmla="val 56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5715000"/>
            <a:ext cx="838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638800" y="5791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16200000">
            <a:off x="-150723" y="3472934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Within period income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53200" y="556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leisure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2705100" y="32385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819400" y="25146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Offered wage is a function of hours: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0" y="2895600"/>
            <a:ext cx="146685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Non-convex budget sets and </a:t>
            </a:r>
            <a:br>
              <a:rPr lang="en-US" dirty="0" smtClean="0"/>
            </a:br>
            <a:r>
              <a:rPr lang="en-US" dirty="0" smtClean="0"/>
              <a:t>reservation hours level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-266700" y="3848100"/>
            <a:ext cx="3276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371600" y="5410200"/>
            <a:ext cx="6248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 flipH="1" flipV="1">
            <a:off x="5867400" y="51054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>
            <a:off x="5257800" y="48006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reeform 13"/>
          <p:cNvSpPr/>
          <p:nvPr/>
        </p:nvSpPr>
        <p:spPr>
          <a:xfrm>
            <a:off x="1389888" y="2734056"/>
            <a:ext cx="3867912" cy="2100072"/>
          </a:xfrm>
          <a:custGeom>
            <a:avLst/>
            <a:gdLst>
              <a:gd name="connsiteX0" fmla="*/ 3867912 w 3867912"/>
              <a:gd name="connsiteY0" fmla="*/ 2066544 h 2100072"/>
              <a:gd name="connsiteX1" fmla="*/ 2249424 w 3867912"/>
              <a:gd name="connsiteY1" fmla="*/ 1755648 h 2100072"/>
              <a:gd name="connsiteX2" fmla="*/ 0 w 3867912"/>
              <a:gd name="connsiteY2" fmla="*/ 0 h 2100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67912" h="2100072">
                <a:moveTo>
                  <a:pt x="3867912" y="2066544"/>
                </a:moveTo>
                <a:cubicBezTo>
                  <a:pt x="3380994" y="2083308"/>
                  <a:pt x="2894076" y="2100072"/>
                  <a:pt x="2249424" y="1755648"/>
                </a:cubicBezTo>
                <a:cubicBezTo>
                  <a:pt x="1604772" y="1411224"/>
                  <a:pt x="802386" y="705612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4914900" y="51435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Left Brace 17"/>
          <p:cNvSpPr/>
          <p:nvPr/>
        </p:nvSpPr>
        <p:spPr>
          <a:xfrm rot="16200000">
            <a:off x="5524500" y="5143500"/>
            <a:ext cx="381000" cy="914400"/>
          </a:xfrm>
          <a:prstGeom prst="leftBrace">
            <a:avLst>
              <a:gd name="adj1" fmla="val 5633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5562600" y="5715000"/>
            <a:ext cx="838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5638800" y="5791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 rot="16200000">
            <a:off x="-150723" y="3472934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Within period income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553200" y="55626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leisure</a:t>
            </a:r>
            <a:endParaRPr lang="en-US" dirty="0"/>
          </a:p>
        </p:txBody>
      </p:sp>
      <p:sp>
        <p:nvSpPr>
          <p:cNvPr id="25" name="Freeform 24"/>
          <p:cNvSpPr/>
          <p:nvPr/>
        </p:nvSpPr>
        <p:spPr>
          <a:xfrm>
            <a:off x="2359152" y="2313432"/>
            <a:ext cx="3813048" cy="2478024"/>
          </a:xfrm>
          <a:custGeom>
            <a:avLst/>
            <a:gdLst>
              <a:gd name="connsiteX0" fmla="*/ 3813048 w 3813048"/>
              <a:gd name="connsiteY0" fmla="*/ 2478024 h 2478024"/>
              <a:gd name="connsiteX1" fmla="*/ 914400 w 3813048"/>
              <a:gd name="connsiteY1" fmla="*/ 1947672 h 2478024"/>
              <a:gd name="connsiteX2" fmla="*/ 0 w 3813048"/>
              <a:gd name="connsiteY2" fmla="*/ 0 h 2478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813048" h="2478024">
                <a:moveTo>
                  <a:pt x="3813048" y="2478024"/>
                </a:moveTo>
                <a:cubicBezTo>
                  <a:pt x="2681478" y="2419350"/>
                  <a:pt x="1549908" y="2360676"/>
                  <a:pt x="914400" y="1947672"/>
                </a:cubicBezTo>
                <a:cubicBezTo>
                  <a:pt x="278892" y="1534668"/>
                  <a:pt x="139446" y="767334"/>
                  <a:pt x="0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>
            <a:stCxn id="25" idx="1"/>
          </p:cNvCxnSpPr>
          <p:nvPr/>
        </p:nvCxnSpPr>
        <p:spPr>
          <a:xfrm>
            <a:off x="3273552" y="4261104"/>
            <a:ext cx="3048" cy="1225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Left Brace 29"/>
          <p:cNvSpPr/>
          <p:nvPr/>
        </p:nvSpPr>
        <p:spPr>
          <a:xfrm rot="5400000" flipH="1">
            <a:off x="4076700" y="4610100"/>
            <a:ext cx="381000" cy="1981200"/>
          </a:xfrm>
          <a:prstGeom prst="leftBrace">
            <a:avLst>
              <a:gd name="adj1" fmla="val 8333"/>
              <a:gd name="adj2" fmla="val 5031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3505200" y="57150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(h(e) – h)=</a:t>
            </a:r>
          </a:p>
          <a:p>
            <a:r>
              <a:rPr lang="en-US" dirty="0" smtClean="0"/>
              <a:t>reservation hours level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4267200" y="5791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flipH="1">
            <a:off x="2065168" y="1752600"/>
            <a:ext cx="1363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Indifference Curve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70866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smtClean="0"/>
              <a:t>Use FOCs to derive</a:t>
            </a:r>
            <a:endParaRPr lang="en-US" sz="4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343400"/>
            <a:ext cx="6719806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905000"/>
            <a:ext cx="8153400" cy="1229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371600" y="1066800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Agents maximize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914400" y="59436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Where e=retirement age, h(e)-      = “reservation hours level”</a:t>
            </a:r>
            <a:endParaRPr lang="en-US" sz="2400" dirty="0"/>
          </a:p>
        </p:txBody>
      </p: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58674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3276600"/>
          </a:xfrm>
        </p:spPr>
        <p:txBody>
          <a:bodyPr>
            <a:noAutofit/>
          </a:bodyPr>
          <a:lstStyle/>
          <a:p>
            <a:r>
              <a:rPr lang="en-US" sz="3600" dirty="0" smtClean="0"/>
              <a:t>Calibration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Suppose time endowment=5840 hours per year, </a:t>
            </a:r>
            <a:br>
              <a:rPr lang="en-US" sz="2800" dirty="0" smtClean="0"/>
            </a:br>
            <a:r>
              <a:rPr lang="en-US" sz="2800" dirty="0" smtClean="0"/>
              <a:t>h(e) -      =2000, </a:t>
            </a:r>
            <a:br>
              <a:rPr lang="en-US" sz="2800" dirty="0" smtClean="0"/>
            </a:br>
            <a:r>
              <a:rPr lang="en-US" sz="2800" dirty="0" smtClean="0"/>
              <a:t>=.4, IES=0.5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=890 hours per year to satisfy the equation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1752600"/>
            <a:ext cx="2667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3622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04800" y="3200400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This seems implausibly large </a:t>
            </a:r>
          </a:p>
          <a:p>
            <a:r>
              <a:rPr lang="en-US" sz="2800" dirty="0" smtClean="0"/>
              <a:t>        = 200-250 hours </a:t>
            </a:r>
          </a:p>
          <a:p>
            <a:r>
              <a:rPr lang="en-US" sz="2800" dirty="0" smtClean="0"/>
              <a:t>  (</a:t>
            </a:r>
            <a:r>
              <a:rPr lang="en-US" sz="2800" dirty="0" err="1" smtClean="0"/>
              <a:t>Juster</a:t>
            </a:r>
            <a:r>
              <a:rPr lang="en-US" sz="2800" dirty="0" smtClean="0"/>
              <a:t> and Stafford (1991), Black et al. (2009))  </a:t>
            </a:r>
            <a:endParaRPr lang="en-US" sz="2800" dirty="0"/>
          </a:p>
        </p:txBody>
      </p:sp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6576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43400" y="12954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And home production does not help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learned a lot from thinking about this equation</a:t>
            </a:r>
          </a:p>
          <a:p>
            <a:pPr lvl="1"/>
            <a:r>
              <a:rPr lang="en-US" dirty="0" smtClean="0"/>
              <a:t>Importance of non-convexities</a:t>
            </a:r>
          </a:p>
          <a:p>
            <a:r>
              <a:rPr lang="en-US" dirty="0" smtClean="0"/>
              <a:t>Captures key insights on labor supply</a:t>
            </a:r>
          </a:p>
          <a:p>
            <a:pPr lvl="1"/>
            <a:r>
              <a:rPr lang="en-US" dirty="0" smtClean="0"/>
              <a:t>Intensive and extensive margins</a:t>
            </a:r>
          </a:p>
          <a:p>
            <a:pPr lvl="1"/>
            <a:r>
              <a:rPr lang="en-US" dirty="0" smtClean="0"/>
              <a:t>Effects of taxes on both intensive and extensive margins	</a:t>
            </a:r>
          </a:p>
          <a:p>
            <a:pPr lvl="1"/>
            <a:r>
              <a:rPr lang="en-US" dirty="0" smtClean="0"/>
              <a:t>In a simple tractable framework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alternative calibration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French (2005): dynamic programming model, similar features to </a:t>
            </a:r>
            <a:r>
              <a:rPr lang="en-US" dirty="0" err="1" smtClean="0"/>
              <a:t>Rogerson-Wallenius</a:t>
            </a:r>
            <a:r>
              <a:rPr lang="en-US" dirty="0" smtClean="0"/>
              <a:t>, claims non-convexities can explain lack of part time workers</a:t>
            </a:r>
          </a:p>
          <a:p>
            <a:pPr lvl="1"/>
            <a:r>
              <a:rPr lang="en-US" dirty="0" smtClean="0"/>
              <a:t>French (2005):    =335</a:t>
            </a:r>
          </a:p>
          <a:p>
            <a:r>
              <a:rPr lang="en-US" dirty="0" smtClean="0"/>
              <a:t>Pick new values for</a:t>
            </a:r>
          </a:p>
          <a:p>
            <a:pPr lvl="1"/>
            <a:r>
              <a:rPr lang="en-US" dirty="0" smtClean="0"/>
              <a:t>h(e</a:t>
            </a:r>
            <a:r>
              <a:rPr lang="en-US" dirty="0" smtClean="0"/>
              <a:t>) -    </a:t>
            </a:r>
            <a:endParaRPr lang="en-US" dirty="0" smtClean="0"/>
          </a:p>
          <a:p>
            <a:r>
              <a:rPr lang="en-US" dirty="0" smtClean="0"/>
              <a:t>Allow for</a:t>
            </a:r>
          </a:p>
          <a:p>
            <a:pPr lvl="1"/>
            <a:r>
              <a:rPr lang="en-US" dirty="0" smtClean="0"/>
              <a:t>Work related expenses (gas, clothes, etc.)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4290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4419600"/>
            <a:ext cx="381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477</Words>
  <Application>Microsoft Office PowerPoint</Application>
  <PresentationFormat>On-screen Show (4:3)</PresentationFormat>
  <Paragraphs>93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Comments on “Retirement in a Life Cycle Model of Labor Supply with Home Production”</vt:lpstr>
      <vt:lpstr>Question: why do so few people work part time?</vt:lpstr>
      <vt:lpstr>Non-convex budget sets part time wage penalties and commuting time</vt:lpstr>
      <vt:lpstr>Non-convex budget sets and  reservation hours level</vt:lpstr>
      <vt:lpstr> Use FOCs to derive</vt:lpstr>
      <vt:lpstr>Calibration Suppose time endowment=5840 hours per year,  h(e) -      =2000,  =.4, IES=0.5  =890 hours per year to satisfy the equation </vt:lpstr>
      <vt:lpstr>Slide 7</vt:lpstr>
      <vt:lpstr>Praise</vt:lpstr>
      <vt:lpstr>An alternative calibration</vt:lpstr>
      <vt:lpstr>Distribution of hours worked last year, PSID, 1968-2003, men ages 25-70 </vt:lpstr>
      <vt:lpstr>Distribution of hours worked last year, PSID, 1968-2003, Married Women ages 25-70</vt:lpstr>
      <vt:lpstr>Hours and Participation over the life cycle Men, PSID data (from French (2005)) Average hours does not fall below 1000 hours/year Estimated life cycle model: h(e)-      =1000 hours per year</vt:lpstr>
      <vt:lpstr>Some estimates of work related expenses</vt:lpstr>
      <vt:lpstr>Estimates of work related expenses from Banks, Blundell, Tanner, 1998</vt:lpstr>
      <vt:lpstr>Further decomposition of spending Aguila, Attanasio, Meghir (2008) Biggest work related expense: transportation (seems like an expense, not an input to home production)</vt:lpstr>
      <vt:lpstr>Modify equation of paper</vt:lpstr>
      <vt:lpstr>part time wage penalties, commuter costs, and other work related expenses</vt:lpstr>
      <vt:lpstr>Suppose time endowment=5840 hours per year,  h(e)-     =1000,  =.4, IES=0.5 Work for ¾ of one’s life Average of 2000 hours per year when working =X*(average consumption) Question: What combinations of (    , X) satisfy modified equation? </vt:lpstr>
      <vt:lpstr>Conclusion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Comments on “Retirement in a Life Cycle Model of Labor Supply of Home Production</dc:title>
  <dc:creator/>
  <cp:lastModifiedBy>MPLS</cp:lastModifiedBy>
  <cp:revision>94</cp:revision>
  <dcterms:created xsi:type="dcterms:W3CDTF">2006-08-16T00:00:00Z</dcterms:created>
  <dcterms:modified xsi:type="dcterms:W3CDTF">2009-11-19T15:27:44Z</dcterms:modified>
</cp:coreProperties>
</file>