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sldIdLst>
    <p:sldId id="256" r:id="rId2"/>
    <p:sldId id="257" r:id="rId3"/>
    <p:sldId id="258" r:id="rId4"/>
    <p:sldId id="259" r:id="rId5"/>
    <p:sldId id="298" r:id="rId6"/>
    <p:sldId id="299" r:id="rId7"/>
    <p:sldId id="261" r:id="rId8"/>
    <p:sldId id="262" r:id="rId9"/>
    <p:sldId id="264" r:id="rId10"/>
    <p:sldId id="265" r:id="rId11"/>
    <p:sldId id="300" r:id="rId12"/>
    <p:sldId id="301" r:id="rId13"/>
    <p:sldId id="269" r:id="rId14"/>
    <p:sldId id="270" r:id="rId15"/>
    <p:sldId id="271" r:id="rId16"/>
    <p:sldId id="272" r:id="rId17"/>
    <p:sldId id="273" r:id="rId18"/>
    <p:sldId id="274" r:id="rId19"/>
    <p:sldId id="275" r:id="rId20"/>
    <p:sldId id="282" r:id="rId21"/>
    <p:sldId id="277" r:id="rId22"/>
    <p:sldId id="302" r:id="rId23"/>
    <p:sldId id="293" r:id="rId24"/>
    <p:sldId id="306" r:id="rId25"/>
    <p:sldId id="307" r:id="rId26"/>
    <p:sldId id="304" r:id="rId27"/>
    <p:sldId id="305" r:id="rId28"/>
    <p:sldId id="286" r:id="rId29"/>
    <p:sldId id="288" r:id="rId30"/>
    <p:sldId id="289" r:id="rId31"/>
    <p:sldId id="292" r:id="rId32"/>
    <p:sldId id="309" r:id="rId33"/>
    <p:sldId id="308" r:id="rId34"/>
    <p:sldId id="297" r:id="rId35"/>
    <p:sldId id="296" r:id="rId36"/>
    <p:sldId id="290"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7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z72\Dropbox\Malawi_lisa%20&amp;%20talya\paper\Tables%202_7_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2000">
                <a:latin typeface="Garamond" pitchFamily="18" charset="0"/>
              </a:defRPr>
            </a:pPr>
            <a:r>
              <a:rPr lang="en-US" sz="2800" b="0" baseline="0" dirty="0" smtClean="0">
                <a:latin typeface="Garamond" pitchFamily="18" charset="0"/>
                <a:cs typeface="Times New Roman" pitchFamily="18" charset="0"/>
              </a:rPr>
              <a:t>Rainfall </a:t>
            </a:r>
            <a:r>
              <a:rPr lang="en-US" sz="2800" b="0" baseline="0" dirty="0">
                <a:latin typeface="Garamond" pitchFamily="18" charset="0"/>
                <a:cs typeface="Times New Roman" pitchFamily="18" charset="0"/>
              </a:rPr>
              <a:t>Insurance Take-up Rates </a:t>
            </a:r>
            <a:r>
              <a:rPr lang="en-US" sz="2800" b="0" baseline="0" dirty="0" smtClean="0">
                <a:latin typeface="Garamond" pitchFamily="18" charset="0"/>
                <a:cs typeface="Times New Roman" pitchFamily="18" charset="0"/>
              </a:rPr>
              <a:t>and</a:t>
            </a:r>
          </a:p>
          <a:p>
            <a:pPr>
              <a:defRPr sz="2000">
                <a:latin typeface="Garamond" pitchFamily="18" charset="0"/>
              </a:defRPr>
            </a:pPr>
            <a:r>
              <a:rPr lang="en-US" sz="2800" b="0" baseline="0" dirty="0" smtClean="0">
                <a:latin typeface="Garamond" pitchFamily="18" charset="0"/>
                <a:cs typeface="Times New Roman" pitchFamily="18" charset="0"/>
              </a:rPr>
              <a:t> </a:t>
            </a:r>
            <a:r>
              <a:rPr lang="en-US" sz="2800" b="0" baseline="0" dirty="0">
                <a:latin typeface="Garamond" pitchFamily="18" charset="0"/>
                <a:cs typeface="Times New Roman" pitchFamily="18" charset="0"/>
              </a:rPr>
              <a:t>Average Number of Policy Units Purchased</a:t>
            </a:r>
            <a:endParaRPr lang="en-US" sz="2800" b="0" dirty="0">
              <a:latin typeface="Garamond" pitchFamily="18" charset="0"/>
              <a:cs typeface="Times New Roman" pitchFamily="18" charset="0"/>
            </a:endParaRPr>
          </a:p>
        </c:rich>
      </c:tx>
      <c:overlay val="1"/>
    </c:title>
    <c:autoTitleDeleted val="0"/>
    <c:plotArea>
      <c:layout>
        <c:manualLayout>
          <c:layoutTarget val="inner"/>
          <c:xMode val="edge"/>
          <c:yMode val="edge"/>
          <c:x val="6.8047565482886069E-2"/>
          <c:y val="0.19061411283612081"/>
          <c:w val="0.80597289624511415"/>
          <c:h val="0.71686415646048973"/>
        </c:manualLayout>
      </c:layout>
      <c:barChart>
        <c:barDir val="col"/>
        <c:grouping val="clustered"/>
        <c:varyColors val="0"/>
        <c:ser>
          <c:idx val="0"/>
          <c:order val="0"/>
          <c:tx>
            <c:v>TN</c:v>
          </c:tx>
          <c:invertIfNegative val="0"/>
          <c:cat>
            <c:strRef>
              <c:f>'[1]Descript Stats'!$B$21:$B$24</c:f>
              <c:strCache>
                <c:ptCount val="4"/>
                <c:pt idx="0">
                  <c:v>Discount = 0</c:v>
                </c:pt>
                <c:pt idx="1">
                  <c:v>Discount = 10%</c:v>
                </c:pt>
                <c:pt idx="2">
                  <c:v>Discount = 50%</c:v>
                </c:pt>
                <c:pt idx="3">
                  <c:v>Discount= 75 %</c:v>
                </c:pt>
              </c:strCache>
            </c:strRef>
          </c:cat>
          <c:val>
            <c:numRef>
              <c:f>'[1]Descript Stats'!$C$21:$C$24</c:f>
              <c:numCache>
                <c:formatCode>General</c:formatCode>
                <c:ptCount val="4"/>
                <c:pt idx="0">
                  <c:v>11.11</c:v>
                </c:pt>
                <c:pt idx="1">
                  <c:v>20.49</c:v>
                </c:pt>
                <c:pt idx="2">
                  <c:v>37.01</c:v>
                </c:pt>
                <c:pt idx="3">
                  <c:v>68.599999999999994</c:v>
                </c:pt>
              </c:numCache>
            </c:numRef>
          </c:val>
        </c:ser>
        <c:ser>
          <c:idx val="1"/>
          <c:order val="1"/>
          <c:tx>
            <c:v>AP</c:v>
          </c:tx>
          <c:invertIfNegative val="0"/>
          <c:cat>
            <c:strRef>
              <c:f>'[1]Descript Stats'!$B$21:$B$24</c:f>
              <c:strCache>
                <c:ptCount val="4"/>
                <c:pt idx="0">
                  <c:v>Discount = 0</c:v>
                </c:pt>
                <c:pt idx="1">
                  <c:v>Discount = 10%</c:v>
                </c:pt>
                <c:pt idx="2">
                  <c:v>Discount = 50%</c:v>
                </c:pt>
                <c:pt idx="3">
                  <c:v>Discount= 75 %</c:v>
                </c:pt>
              </c:strCache>
            </c:strRef>
          </c:cat>
          <c:val>
            <c:numRef>
              <c:f>'[1]Descript Stats'!$G$21:$G$24</c:f>
              <c:numCache>
                <c:formatCode>General</c:formatCode>
                <c:ptCount val="4"/>
                <c:pt idx="0">
                  <c:v>14.09</c:v>
                </c:pt>
                <c:pt idx="1">
                  <c:v>19.190000000000001</c:v>
                </c:pt>
                <c:pt idx="2">
                  <c:v>39.630000000000003</c:v>
                </c:pt>
                <c:pt idx="3">
                  <c:v>58.21</c:v>
                </c:pt>
              </c:numCache>
            </c:numRef>
          </c:val>
        </c:ser>
        <c:ser>
          <c:idx val="2"/>
          <c:order val="2"/>
          <c:tx>
            <c:v>UP</c:v>
          </c:tx>
          <c:invertIfNegative val="0"/>
          <c:cat>
            <c:strRef>
              <c:f>'[1]Descript Stats'!$B$21:$B$24</c:f>
              <c:strCache>
                <c:ptCount val="4"/>
                <c:pt idx="0">
                  <c:v>Discount = 0</c:v>
                </c:pt>
                <c:pt idx="1">
                  <c:v>Discount = 10%</c:v>
                </c:pt>
                <c:pt idx="2">
                  <c:v>Discount = 50%</c:v>
                </c:pt>
                <c:pt idx="3">
                  <c:v>Discount= 75 %</c:v>
                </c:pt>
              </c:strCache>
            </c:strRef>
          </c:cat>
          <c:val>
            <c:numRef>
              <c:f>'[1]Descript Stats'!$L$21:$L$24</c:f>
              <c:numCache>
                <c:formatCode>General</c:formatCode>
                <c:ptCount val="4"/>
                <c:pt idx="0">
                  <c:v>19.55</c:v>
                </c:pt>
                <c:pt idx="1">
                  <c:v>26.02</c:v>
                </c:pt>
                <c:pt idx="2">
                  <c:v>36.93</c:v>
                </c:pt>
                <c:pt idx="3">
                  <c:v>62.05</c:v>
                </c:pt>
              </c:numCache>
            </c:numRef>
          </c:val>
        </c:ser>
        <c:dLbls>
          <c:showLegendKey val="0"/>
          <c:showVal val="0"/>
          <c:showCatName val="0"/>
          <c:showSerName val="0"/>
          <c:showPercent val="0"/>
          <c:showBubbleSize val="0"/>
        </c:dLbls>
        <c:gapWidth val="150"/>
        <c:axId val="228288384"/>
        <c:axId val="228289920"/>
      </c:barChart>
      <c:lineChart>
        <c:grouping val="standard"/>
        <c:varyColors val="0"/>
        <c:ser>
          <c:idx val="3"/>
          <c:order val="3"/>
          <c:tx>
            <c:v>TN Ave</c:v>
          </c:tx>
          <c:spPr>
            <a:ln w="28575">
              <a:noFill/>
            </a:ln>
          </c:spPr>
          <c:marker>
            <c:symbol val="none"/>
          </c:marker>
          <c:dLbls>
            <c:dLbl>
              <c:idx val="0"/>
              <c:layout>
                <c:manualLayout>
                  <c:x val="-7.6286035674112171E-2"/>
                  <c:y val="-0.11295927805926509"/>
                </c:manualLayout>
              </c:layout>
              <c:dLblPos val="r"/>
              <c:showLegendKey val="0"/>
              <c:showVal val="1"/>
              <c:showCatName val="0"/>
              <c:showSerName val="0"/>
              <c:showPercent val="0"/>
              <c:showBubbleSize val="0"/>
            </c:dLbl>
            <c:dLbl>
              <c:idx val="1"/>
              <c:layout>
                <c:manualLayout>
                  <c:x val="-9.623825593229425E-2"/>
                  <c:y val="-0.20361893329264621"/>
                </c:manualLayout>
              </c:layout>
              <c:dLblPos val="r"/>
              <c:showLegendKey val="0"/>
              <c:showVal val="1"/>
              <c:showCatName val="0"/>
              <c:showSerName val="0"/>
              <c:showPercent val="0"/>
              <c:showBubbleSize val="0"/>
            </c:dLbl>
            <c:dLbl>
              <c:idx val="2"/>
              <c:layout>
                <c:manualLayout>
                  <c:x val="-7.5770968846285536E-2"/>
                  <c:y val="-0.34423015784998712"/>
                </c:manualLayout>
              </c:layout>
              <c:dLblPos val="r"/>
              <c:showLegendKey val="0"/>
              <c:showVal val="1"/>
              <c:showCatName val="0"/>
              <c:showSerName val="0"/>
              <c:showPercent val="0"/>
              <c:showBubbleSize val="0"/>
            </c:dLbl>
            <c:dLbl>
              <c:idx val="3"/>
              <c:layout>
                <c:manualLayout>
                  <c:x val="-6.9227775875841516E-2"/>
                  <c:y val="-0.61455787216738766"/>
                </c:manualLayout>
              </c:layout>
              <c:dLblPos val="r"/>
              <c:showLegendKey val="0"/>
              <c:showVal val="1"/>
              <c:showCatName val="0"/>
              <c:showSerName val="0"/>
              <c:showPercent val="0"/>
              <c:showBubbleSize val="0"/>
            </c:dLbl>
            <c:txPr>
              <a:bodyPr/>
              <a:lstStyle/>
              <a:p>
                <a:pPr>
                  <a:defRPr>
                    <a:latin typeface="Times New Roman" pitchFamily="18" charset="0"/>
                    <a:cs typeface="Times New Roman" pitchFamily="18" charset="0"/>
                  </a:defRPr>
                </a:pPr>
                <a:endParaRPr lang="en-US"/>
              </a:p>
            </c:txPr>
            <c:dLblPos val="t"/>
            <c:showLegendKey val="0"/>
            <c:showVal val="1"/>
            <c:showCatName val="0"/>
            <c:showSerName val="0"/>
            <c:showPercent val="0"/>
            <c:showBubbleSize val="0"/>
            <c:showLeaderLines val="0"/>
          </c:dLbls>
          <c:cat>
            <c:strRef>
              <c:f>'[1]Descript Stats'!$B$21:$B$24</c:f>
              <c:strCache>
                <c:ptCount val="4"/>
                <c:pt idx="0">
                  <c:v>Discount = 0</c:v>
                </c:pt>
                <c:pt idx="1">
                  <c:v>Discount = 10%</c:v>
                </c:pt>
                <c:pt idx="2">
                  <c:v>Discount = 50%</c:v>
                </c:pt>
                <c:pt idx="3">
                  <c:v>Discount= 75 %</c:v>
                </c:pt>
              </c:strCache>
            </c:strRef>
          </c:cat>
          <c:val>
            <c:numRef>
              <c:f>('[1]Descript Stats'!$C$28,'[1]Descript Stats'!$C$30,'[1]Descript Stats'!$C$32,'[1]Descript Stats'!$C$34)</c:f>
              <c:numCache>
                <c:formatCode>General</c:formatCode>
                <c:ptCount val="4"/>
                <c:pt idx="0">
                  <c:v>1</c:v>
                </c:pt>
                <c:pt idx="1">
                  <c:v>1.08</c:v>
                </c:pt>
                <c:pt idx="2">
                  <c:v>1.3800000000000001</c:v>
                </c:pt>
                <c:pt idx="3">
                  <c:v>2.6</c:v>
                </c:pt>
              </c:numCache>
            </c:numRef>
          </c:val>
          <c:smooth val="0"/>
        </c:ser>
        <c:ser>
          <c:idx val="4"/>
          <c:order val="4"/>
          <c:tx>
            <c:v>AP ave</c:v>
          </c:tx>
          <c:spPr>
            <a:ln w="28575">
              <a:noFill/>
            </a:ln>
          </c:spPr>
          <c:marker>
            <c:symbol val="none"/>
          </c:marker>
          <c:dLbls>
            <c:dLbl>
              <c:idx val="0"/>
              <c:layout>
                <c:manualLayout>
                  <c:x val="-3.9095398789437123E-2"/>
                  <c:y val="-0.14343345834658891"/>
                </c:manualLayout>
              </c:layout>
              <c:dLblPos val="r"/>
              <c:showLegendKey val="0"/>
              <c:showVal val="1"/>
              <c:showCatName val="0"/>
              <c:showSerName val="0"/>
              <c:showPercent val="0"/>
              <c:showBubbleSize val="0"/>
            </c:dLbl>
            <c:dLbl>
              <c:idx val="1"/>
              <c:layout>
                <c:manualLayout>
                  <c:x val="-3.9095398789437123E-2"/>
                  <c:y val="-0.18973008846877512"/>
                </c:manualLayout>
              </c:layout>
              <c:dLblPos val="r"/>
              <c:showLegendKey val="0"/>
              <c:showVal val="1"/>
              <c:showCatName val="0"/>
              <c:showSerName val="0"/>
              <c:showPercent val="0"/>
              <c:showBubbleSize val="0"/>
            </c:dLbl>
            <c:dLbl>
              <c:idx val="2"/>
              <c:layout>
                <c:manualLayout>
                  <c:x val="-2.4602647495150069E-2"/>
                  <c:y val="-0.37373756977560907"/>
                </c:manualLayout>
              </c:layout>
              <c:dLblPos val="r"/>
              <c:showLegendKey val="0"/>
              <c:showVal val="1"/>
              <c:showCatName val="0"/>
              <c:showSerName val="0"/>
              <c:showPercent val="0"/>
              <c:showBubbleSize val="0"/>
            </c:dLbl>
            <c:dLbl>
              <c:idx val="3"/>
              <c:layout>
                <c:manualLayout>
                  <c:x val="-2.6051922857468914E-2"/>
                  <c:y val="-0.53743484529222563"/>
                </c:manualLayout>
              </c:layout>
              <c:dLblPos val="r"/>
              <c:showLegendKey val="0"/>
              <c:showVal val="1"/>
              <c:showCatName val="0"/>
              <c:showSerName val="0"/>
              <c:showPercent val="0"/>
              <c:showBubbleSize val="0"/>
            </c:dLbl>
            <c:numFmt formatCode="#,##0.0" sourceLinked="0"/>
            <c:txPr>
              <a:bodyPr/>
              <a:lstStyle/>
              <a:p>
                <a:pPr>
                  <a:defRPr>
                    <a:latin typeface="Times New Roman" pitchFamily="18" charset="0"/>
                    <a:cs typeface="Times New Roman" pitchFamily="18" charset="0"/>
                  </a:defRPr>
                </a:pPr>
                <a:endParaRPr lang="en-US"/>
              </a:p>
            </c:txPr>
            <c:dLblPos val="t"/>
            <c:showLegendKey val="0"/>
            <c:showVal val="1"/>
            <c:showCatName val="0"/>
            <c:showSerName val="0"/>
            <c:showPercent val="0"/>
            <c:showBubbleSize val="0"/>
            <c:showLeaderLines val="0"/>
          </c:dLbls>
          <c:cat>
            <c:strRef>
              <c:f>'[1]Descript Stats'!$B$21:$B$24</c:f>
              <c:strCache>
                <c:ptCount val="4"/>
                <c:pt idx="0">
                  <c:v>Discount = 0</c:v>
                </c:pt>
                <c:pt idx="1">
                  <c:v>Discount = 10%</c:v>
                </c:pt>
                <c:pt idx="2">
                  <c:v>Discount = 50%</c:v>
                </c:pt>
                <c:pt idx="3">
                  <c:v>Discount= 75 %</c:v>
                </c:pt>
              </c:strCache>
            </c:strRef>
          </c:cat>
          <c:val>
            <c:numRef>
              <c:f>('[1]Descript Stats'!$J$28,'[1]Descript Stats'!$J$30,'[1]Descript Stats'!$J$32,'[1]Descript Stats'!$J$34)</c:f>
              <c:numCache>
                <c:formatCode>General</c:formatCode>
                <c:ptCount val="4"/>
                <c:pt idx="0">
                  <c:v>1.0476189999999999</c:v>
                </c:pt>
                <c:pt idx="1">
                  <c:v>1.080808</c:v>
                </c:pt>
                <c:pt idx="2">
                  <c:v>1.2913389999999998</c:v>
                </c:pt>
                <c:pt idx="3">
                  <c:v>1.6052629999999999</c:v>
                </c:pt>
              </c:numCache>
            </c:numRef>
          </c:val>
          <c:smooth val="0"/>
        </c:ser>
        <c:ser>
          <c:idx val="5"/>
          <c:order val="5"/>
          <c:tx>
            <c:v>UP ave</c:v>
          </c:tx>
          <c:spPr>
            <a:ln w="28575">
              <a:noFill/>
            </a:ln>
          </c:spPr>
          <c:marker>
            <c:symbol val="none"/>
          </c:marker>
          <c:dLbls>
            <c:dLbl>
              <c:idx val="0"/>
              <c:layout>
                <c:manualLayout>
                  <c:x val="7.1628903529915924E-3"/>
                  <c:y val="-0.19069631412313298"/>
                </c:manualLayout>
              </c:layout>
              <c:dLblPos val="r"/>
              <c:showLegendKey val="0"/>
              <c:showVal val="1"/>
              <c:showCatName val="0"/>
              <c:showSerName val="0"/>
              <c:showPercent val="0"/>
              <c:showBubbleSize val="0"/>
            </c:dLbl>
            <c:dLbl>
              <c:idx val="1"/>
              <c:layout>
                <c:manualLayout>
                  <c:x val="7.1628903529915924E-3"/>
                  <c:y val="-0.25088236592032814"/>
                </c:manualLayout>
              </c:layout>
              <c:dLblPos val="r"/>
              <c:showLegendKey val="0"/>
              <c:showVal val="1"/>
              <c:showCatName val="0"/>
              <c:showSerName val="0"/>
              <c:showPercent val="0"/>
              <c:showBubbleSize val="0"/>
            </c:dLbl>
            <c:dLbl>
              <c:idx val="2"/>
              <c:layout>
                <c:manualLayout>
                  <c:x val="2.0206550268173005E-2"/>
                  <c:y val="-0.33663561421019556"/>
                </c:manualLayout>
              </c:layout>
              <c:dLblPos val="r"/>
              <c:showLegendKey val="0"/>
              <c:showVal val="1"/>
              <c:showCatName val="0"/>
              <c:showSerName val="0"/>
              <c:showPercent val="0"/>
              <c:showBubbleSize val="0"/>
            </c:dLbl>
            <c:dLbl>
              <c:idx val="3"/>
              <c:layout>
                <c:manualLayout>
                  <c:x val="2.727547643501085E-2"/>
                  <c:y val="-0.53813463457912858"/>
                </c:manualLayout>
              </c:layout>
              <c:dLblPos val="r"/>
              <c:showLegendKey val="0"/>
              <c:showVal val="1"/>
              <c:showCatName val="0"/>
              <c:showSerName val="0"/>
              <c:showPercent val="0"/>
              <c:showBubbleSize val="0"/>
            </c:dLbl>
            <c:numFmt formatCode="#,##0.0" sourceLinked="0"/>
            <c:txPr>
              <a:bodyPr/>
              <a:lstStyle/>
              <a:p>
                <a:pPr>
                  <a:defRPr>
                    <a:latin typeface="Times New Roman" pitchFamily="18" charset="0"/>
                    <a:cs typeface="Times New Roman" pitchFamily="18" charset="0"/>
                  </a:defRPr>
                </a:pPr>
                <a:endParaRPr lang="en-US"/>
              </a:p>
            </c:txPr>
            <c:dLblPos val="t"/>
            <c:showLegendKey val="0"/>
            <c:showVal val="1"/>
            <c:showCatName val="0"/>
            <c:showSerName val="0"/>
            <c:showPercent val="0"/>
            <c:showBubbleSize val="0"/>
            <c:showLeaderLines val="0"/>
          </c:dLbls>
          <c:cat>
            <c:strRef>
              <c:f>'[1]Descript Stats'!$B$21:$B$24</c:f>
              <c:strCache>
                <c:ptCount val="4"/>
                <c:pt idx="0">
                  <c:v>Discount = 0</c:v>
                </c:pt>
                <c:pt idx="1">
                  <c:v>Discount = 10%</c:v>
                </c:pt>
                <c:pt idx="2">
                  <c:v>Discount = 50%</c:v>
                </c:pt>
                <c:pt idx="3">
                  <c:v>Discount= 75 %</c:v>
                </c:pt>
              </c:strCache>
            </c:strRef>
          </c:cat>
          <c:val>
            <c:numRef>
              <c:f>('[1]Descript Stats'!$Q$28,'[1]Descript Stats'!$Q$30,'[1]Descript Stats'!$Q$32,'[1]Descript Stats'!$Q$34)</c:f>
              <c:numCache>
                <c:formatCode>General</c:formatCode>
                <c:ptCount val="4"/>
                <c:pt idx="0">
                  <c:v>1.038462</c:v>
                </c:pt>
                <c:pt idx="1">
                  <c:v>1.1011239999999998</c:v>
                </c:pt>
                <c:pt idx="2">
                  <c:v>2.1038960000000002</c:v>
                </c:pt>
                <c:pt idx="3">
                  <c:v>4.864321999999996</c:v>
                </c:pt>
              </c:numCache>
            </c:numRef>
          </c:val>
          <c:smooth val="0"/>
        </c:ser>
        <c:dLbls>
          <c:showLegendKey val="0"/>
          <c:showVal val="0"/>
          <c:showCatName val="0"/>
          <c:showSerName val="0"/>
          <c:showPercent val="0"/>
          <c:showBubbleSize val="0"/>
        </c:dLbls>
        <c:marker val="1"/>
        <c:smooth val="0"/>
        <c:axId val="228317824"/>
        <c:axId val="228316288"/>
      </c:lineChart>
      <c:catAx>
        <c:axId val="228288384"/>
        <c:scaling>
          <c:orientation val="minMax"/>
        </c:scaling>
        <c:delete val="0"/>
        <c:axPos val="b"/>
        <c:majorTickMark val="out"/>
        <c:minorTickMark val="none"/>
        <c:tickLblPos val="nextTo"/>
        <c:txPr>
          <a:bodyPr/>
          <a:lstStyle/>
          <a:p>
            <a:pPr>
              <a:defRPr>
                <a:latin typeface="Times New Roman" pitchFamily="18" charset="0"/>
                <a:cs typeface="Times New Roman" pitchFamily="18" charset="0"/>
              </a:defRPr>
            </a:pPr>
            <a:endParaRPr lang="en-US"/>
          </a:p>
        </c:txPr>
        <c:crossAx val="228289920"/>
        <c:crosses val="autoZero"/>
        <c:auto val="1"/>
        <c:lblAlgn val="ctr"/>
        <c:lblOffset val="100"/>
        <c:noMultiLvlLbl val="0"/>
      </c:catAx>
      <c:valAx>
        <c:axId val="228289920"/>
        <c:scaling>
          <c:orientation val="minMax"/>
        </c:scaling>
        <c:delete val="0"/>
        <c:axPos val="l"/>
        <c:majorGridlines/>
        <c:numFmt formatCode="General" sourceLinked="1"/>
        <c:majorTickMark val="out"/>
        <c:minorTickMark val="none"/>
        <c:tickLblPos val="nextTo"/>
        <c:txPr>
          <a:bodyPr/>
          <a:lstStyle/>
          <a:p>
            <a:pPr>
              <a:defRPr>
                <a:latin typeface="Times New Roman" pitchFamily="18" charset="0"/>
                <a:cs typeface="Times New Roman" pitchFamily="18" charset="0"/>
              </a:defRPr>
            </a:pPr>
            <a:endParaRPr lang="en-US"/>
          </a:p>
        </c:txPr>
        <c:crossAx val="228288384"/>
        <c:crosses val="autoZero"/>
        <c:crossBetween val="between"/>
      </c:valAx>
      <c:valAx>
        <c:axId val="228316288"/>
        <c:scaling>
          <c:orientation val="minMax"/>
        </c:scaling>
        <c:delete val="1"/>
        <c:axPos val="r"/>
        <c:numFmt formatCode="General" sourceLinked="1"/>
        <c:majorTickMark val="out"/>
        <c:minorTickMark val="none"/>
        <c:tickLblPos val="none"/>
        <c:crossAx val="228317824"/>
        <c:crosses val="max"/>
        <c:crossBetween val="between"/>
      </c:valAx>
      <c:catAx>
        <c:axId val="228317824"/>
        <c:scaling>
          <c:orientation val="minMax"/>
        </c:scaling>
        <c:delete val="1"/>
        <c:axPos val="b"/>
        <c:majorTickMark val="out"/>
        <c:minorTickMark val="none"/>
        <c:tickLblPos val="none"/>
        <c:crossAx val="228316288"/>
        <c:crosses val="autoZero"/>
        <c:auto val="1"/>
        <c:lblAlgn val="ctr"/>
        <c:lblOffset val="100"/>
        <c:noMultiLvlLbl val="0"/>
      </c:catAx>
    </c:plotArea>
    <c:legend>
      <c:legendPos val="r"/>
      <c:legendEntry>
        <c:idx val="3"/>
        <c:delete val="1"/>
      </c:legendEntry>
      <c:legendEntry>
        <c:idx val="4"/>
        <c:delete val="1"/>
      </c:legendEntry>
      <c:legendEntry>
        <c:idx val="5"/>
        <c:delete val="1"/>
      </c:legendEntry>
      <c:overlay val="0"/>
      <c:txPr>
        <a:bodyPr/>
        <a:lstStyle/>
        <a:p>
          <a:pPr>
            <a:defRPr>
              <a:latin typeface="Times New Roman" pitchFamily="18" charset="0"/>
              <a:cs typeface="Times New Roman" pitchFamily="18" charset="0"/>
            </a:defRPr>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C056D3-CDB6-49BB-9E38-2EA7C7A12259}" type="datetimeFigureOut">
              <a:rPr lang="en-US" smtClean="0"/>
              <a:pPr/>
              <a:t>5/15/2018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A7F156-27A6-41C8-A21B-488C4BEB8948}" type="slidenum">
              <a:rPr lang="en-US" smtClean="0"/>
              <a:pPr/>
              <a:t>‹#›</a:t>
            </a:fld>
            <a:endParaRPr lang="en-US"/>
          </a:p>
        </p:txBody>
      </p:sp>
    </p:spTree>
    <p:extLst>
      <p:ext uri="{BB962C8B-B14F-4D97-AF65-F5344CB8AC3E}">
        <p14:creationId xmlns:p14="http://schemas.microsoft.com/office/powerpoint/2010/main" val="650298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2FF232-05FF-480B-9239-56779B6F4BC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A7F156-27A6-41C8-A21B-488C4BEB8948}"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A7F156-27A6-41C8-A21B-488C4BEB8948}"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2FF232-05FF-480B-9239-56779B6F4BC2}"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A7F156-27A6-41C8-A21B-488C4BEB894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2FF232-05FF-480B-9239-56779B6F4BC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A5A976-CAC4-46F8-B719-5B7D4D111240}" type="datetime1">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79878F-956B-43FE-A5A5-2AEFF0D0619E}" type="datetime1">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131FE-0472-4867-A00D-49C6A3F05958}" type="datetime1">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305800" cy="4953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E7CDB8E-B53B-42E2-95A0-685202D94CD1}" type="datetime1">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C51C4E-2D17-4E30-B571-A3051024F579}" type="datetime1">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5C67AB-65E8-4B91-8B97-4CE34320E132}" type="datetime1">
              <a:rPr lang="en-US" smtClean="0"/>
              <a:pPr/>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F84E7B-C01A-49E8-859C-66B2A1FBD6FF}" type="datetime1">
              <a:rPr lang="en-US" smtClean="0"/>
              <a:pPr/>
              <a:t>5/15/2018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E2904E-075C-44DC-A2E6-75F3F702A626}" type="datetime1">
              <a:rPr lang="en-US" smtClean="0"/>
              <a:pPr/>
              <a:t>5/15/2018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2A5C8-850D-4EC7-9E31-763793F83241}" type="datetime1">
              <a:rPr lang="en-US" smtClean="0"/>
              <a:pPr/>
              <a:t>5/15/2018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4BF22-FD9F-40DF-B34D-AEC95C6CC170}" type="datetime1">
              <a:rPr lang="en-US" smtClean="0"/>
              <a:pPr/>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16EFB6-4C8E-4849-AA42-8A4B334FC09F}" type="datetime1">
              <a:rPr lang="en-US" smtClean="0"/>
              <a:pPr/>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8A698-8CDA-4C76-87F3-60246C8840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Garamond" pitchFamily="18" charset="0"/>
              </a:defRPr>
            </a:lvl1pPr>
          </a:lstStyle>
          <a:p>
            <a:fld id="{6DA12C28-AC56-40CC-8374-876F0675BCF6}" type="datetime1">
              <a:rPr lang="en-US" smtClean="0"/>
              <a:pPr/>
              <a:t>5/15/2018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Garamond"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Garamond" pitchFamily="18" charset="0"/>
              </a:defRPr>
            </a:lvl1pPr>
          </a:lstStyle>
          <a:p>
            <a:fld id="{A6A8A698-8CDA-4C76-87F3-60246C8840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Garamond"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aramon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package" Target="../embeddings/Microsoft_Excel_Worksheet3.xlsx"/><Relationship Id="rId4" Type="http://schemas.openxmlformats.org/officeDocument/2006/relationships/oleObject" Target="../embeddings/oleObject3.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package" Target="../embeddings/Microsoft_Excel_Worksheet4.xlsx"/><Relationship Id="rId4" Type="http://schemas.openxmlformats.org/officeDocument/2006/relationships/oleObject" Target="../embeddings/oleObject4.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Selling Formal Insurance to the Informally Insured</a:t>
            </a:r>
            <a:endParaRPr lang="en-US" dirty="0"/>
          </a:p>
        </p:txBody>
      </p:sp>
      <p:sp>
        <p:nvSpPr>
          <p:cNvPr id="3" name="Subtitle 2"/>
          <p:cNvSpPr>
            <a:spLocks noGrp="1"/>
          </p:cNvSpPr>
          <p:nvPr>
            <p:ph type="subTitle" idx="1"/>
          </p:nvPr>
        </p:nvSpPr>
        <p:spPr/>
        <p:txBody>
          <a:bodyPr/>
          <a:lstStyle/>
          <a:p>
            <a:pPr marL="514350" indent="-514350">
              <a:buAutoNum type="alphaUcPeriod"/>
            </a:pPr>
            <a:r>
              <a:rPr lang="en-US" dirty="0" smtClean="0"/>
              <a:t>Mushfiq Mobarak</a:t>
            </a:r>
          </a:p>
          <a:p>
            <a:pPr marL="514350" indent="-514350"/>
            <a:r>
              <a:rPr lang="en-US" dirty="0" smtClean="0"/>
              <a:t>Mark Rosenzweig</a:t>
            </a:r>
          </a:p>
          <a:p>
            <a:pPr marL="514350" indent="-514350"/>
            <a:r>
              <a:rPr lang="en-US" dirty="0" smtClean="0"/>
              <a:t>Yale University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458200" cy="1600199"/>
          </a:xfrm>
        </p:spPr>
        <p:txBody>
          <a:bodyPr>
            <a:normAutofit fontScale="62500" lnSpcReduction="20000"/>
          </a:bodyPr>
          <a:lstStyle/>
          <a:p>
            <a:pPr>
              <a:buNone/>
            </a:pPr>
            <a:r>
              <a:rPr lang="en-US" sz="4400" u="sng" dirty="0">
                <a:latin typeface="Times New Roman" pitchFamily="18" charset="0"/>
                <a:cs typeface="Times New Roman" pitchFamily="18" charset="0"/>
              </a:rPr>
              <a:t>Proposition 2</a:t>
            </a:r>
            <a:r>
              <a:rPr lang="en-US" sz="4400" dirty="0">
                <a:latin typeface="Times New Roman" pitchFamily="18" charset="0"/>
                <a:cs typeface="Times New Roman" pitchFamily="18" charset="0"/>
              </a:rPr>
              <a:t>: </a:t>
            </a:r>
            <a:endParaRPr lang="en-US" sz="4400" dirty="0" smtClean="0">
              <a:latin typeface="Times New Roman" pitchFamily="18" charset="0"/>
              <a:cs typeface="Times New Roman" pitchFamily="18" charset="0"/>
            </a:endParaRPr>
          </a:p>
          <a:p>
            <a:pPr>
              <a:buNone/>
            </a:pPr>
            <a:r>
              <a:rPr lang="en-US" sz="4400" dirty="0" smtClean="0">
                <a:latin typeface="Times New Roman" pitchFamily="18" charset="0"/>
                <a:cs typeface="Times New Roman" pitchFamily="18" charset="0"/>
              </a:rPr>
              <a:t>If </a:t>
            </a:r>
            <a:r>
              <a:rPr lang="en-US" sz="4400" dirty="0">
                <a:latin typeface="Times New Roman" pitchFamily="18" charset="0"/>
                <a:cs typeface="Times New Roman" pitchFamily="18" charset="0"/>
              </a:rPr>
              <a:t>there is no basis risk and index insurance is actuarially fair, </a:t>
            </a:r>
            <a:r>
              <a:rPr lang="en-US" sz="4400" dirty="0" smtClean="0">
                <a:latin typeface="Times New Roman" pitchFamily="18" charset="0"/>
                <a:cs typeface="Times New Roman" pitchFamily="18" charset="0"/>
              </a:rPr>
              <a:t>the partners </a:t>
            </a:r>
            <a:r>
              <a:rPr lang="en-US" sz="4400" dirty="0">
                <a:latin typeface="Times New Roman" pitchFamily="18" charset="0"/>
                <a:cs typeface="Times New Roman" pitchFamily="18" charset="0"/>
              </a:rPr>
              <a:t>will choose full index </a:t>
            </a:r>
            <a:r>
              <a:rPr lang="en-US" sz="4400" dirty="0" smtClean="0">
                <a:latin typeface="Times New Roman" pitchFamily="18" charset="0"/>
                <a:cs typeface="Times New Roman" pitchFamily="18" charset="0"/>
              </a:rPr>
              <a:t>insurance.  The demand for index insurance is independent of </a:t>
            </a:r>
            <a:r>
              <a:rPr lang="en-US" sz="4400" i="1" dirty="0" smtClean="0">
                <a:latin typeface="Symbol" pitchFamily="18" charset="2"/>
                <a:cs typeface="Times New Roman" pitchFamily="18" charset="0"/>
              </a:rPr>
              <a:t>d</a:t>
            </a:r>
            <a:r>
              <a:rPr lang="en-US" sz="4400" dirty="0" smtClean="0">
                <a:latin typeface="Times New Roman" pitchFamily="18" charset="0"/>
                <a:cs typeface="Times New Roman" pitchFamily="18" charset="0"/>
              </a:rPr>
              <a:t>.</a:t>
            </a:r>
          </a:p>
        </p:txBody>
      </p:sp>
      <p:sp>
        <p:nvSpPr>
          <p:cNvPr id="4" name="TextBox 3"/>
          <p:cNvSpPr txBox="1"/>
          <p:nvPr/>
        </p:nvSpPr>
        <p:spPr>
          <a:xfrm>
            <a:off x="609600" y="2286000"/>
            <a:ext cx="7848600" cy="2308324"/>
          </a:xfrm>
          <a:prstGeom prst="rect">
            <a:avLst/>
          </a:prstGeom>
          <a:noFill/>
        </p:spPr>
        <p:txBody>
          <a:bodyPr wrap="square" rtlCol="0">
            <a:spAutoFit/>
          </a:bodyPr>
          <a:lstStyle/>
          <a:p>
            <a:pPr>
              <a:buNone/>
            </a:pPr>
            <a:r>
              <a:rPr lang="en-US" dirty="0" smtClean="0">
                <a:latin typeface="Times New Roman" pitchFamily="18" charset="0"/>
                <a:cs typeface="Times New Roman" pitchFamily="18" charset="0"/>
              </a:rPr>
              <a:t>The  FOC’s for </a:t>
            </a:r>
            <a:r>
              <a:rPr lang="en-US" i="1" dirty="0" smtClean="0">
                <a:latin typeface="Times New Roman" pitchFamily="18" charset="0"/>
                <a:cs typeface="Times New Roman" pitchFamily="18" charset="0"/>
              </a:rPr>
              <a:t>δ and </a:t>
            </a:r>
            <a:r>
              <a:rPr lang="en-US" i="1" dirty="0" err="1" smtClean="0">
                <a:latin typeface="Times New Roman" pitchFamily="18" charset="0"/>
                <a:cs typeface="Times New Roman" pitchFamily="18" charset="0"/>
              </a:rPr>
              <a:t>i</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 	q(-U</a:t>
            </a:r>
            <a:r>
              <a:rPr lang="en-US" i="1" baseline="-25000" dirty="0" smtClean="0">
                <a:latin typeface="Times New Roman" pitchFamily="18" charset="0"/>
                <a:cs typeface="Times New Roman" pitchFamily="18" charset="0"/>
              </a:rPr>
              <a:t>2</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3</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)P(1-P)+(1-q)(-u</a:t>
            </a:r>
            <a:r>
              <a:rPr lang="en-US" i="1" baseline="-25000" dirty="0" smtClean="0">
                <a:latin typeface="Times New Roman" pitchFamily="18" charset="0"/>
                <a:cs typeface="Times New Roman" pitchFamily="18" charset="0"/>
              </a:rPr>
              <a:t>2</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3</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)P(1-P) = 0</a:t>
            </a:r>
          </a:p>
          <a:p>
            <a:r>
              <a:rPr lang="en-US" i="1" dirty="0" err="1" smtClean="0">
                <a:latin typeface="Times New Roman" pitchFamily="18" charset="0"/>
                <a:cs typeface="Times New Roman" pitchFamily="18" charset="0"/>
              </a:rPr>
              <a:t>i</a:t>
            </a:r>
            <a:r>
              <a:rPr lang="en-US" i="1" dirty="0" smtClean="0">
                <a:latin typeface="Times New Roman" pitchFamily="18" charset="0"/>
                <a:cs typeface="Times New Roman" pitchFamily="18" charset="0"/>
              </a:rPr>
              <a:t>: 	q(1-q){[U</a:t>
            </a:r>
            <a:r>
              <a:rPr lang="en-US" i="1" baseline="-25000" dirty="0" smtClean="0">
                <a:latin typeface="Times New Roman" pitchFamily="18" charset="0"/>
                <a:cs typeface="Times New Roman" pitchFamily="18" charset="0"/>
              </a:rPr>
              <a:t>0</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(1-P)</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1</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2</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3</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)P(1-P)] </a:t>
            </a:r>
          </a:p>
          <a:p>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 [u</a:t>
            </a:r>
            <a:r>
              <a:rPr lang="en-US" i="1" baseline="-25000" dirty="0" smtClean="0">
                <a:latin typeface="Times New Roman" pitchFamily="18" charset="0"/>
                <a:cs typeface="Times New Roman" pitchFamily="18" charset="0"/>
              </a:rPr>
              <a:t>0</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(1-P)</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1</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2</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3</a:t>
            </a:r>
            <a:r>
              <a:rPr lang="en-US" i="1" baseline="30000"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)P(1-P]}=0</a:t>
            </a:r>
          </a:p>
          <a:p>
            <a:r>
              <a:rPr lang="en-US" dirty="0" smtClean="0">
                <a:latin typeface="Times New Roman" pitchFamily="18" charset="0"/>
                <a:cs typeface="Times New Roman" pitchFamily="18" charset="0"/>
              </a:rPr>
              <a:t>Thus</a:t>
            </a:r>
          </a:p>
          <a:p>
            <a:r>
              <a:rPr lang="el-GR" i="1" dirty="0" smtClean="0">
                <a:latin typeface="Times New Roman" pitchFamily="18" charset="0"/>
                <a:cs typeface="Times New Roman" pitchFamily="18" charset="0"/>
              </a:rPr>
              <a:t>δ </a:t>
            </a:r>
            <a:r>
              <a:rPr lang="en-US" i="1" dirty="0" smtClean="0">
                <a:latin typeface="Times New Roman" pitchFamily="18" charset="0"/>
                <a:cs typeface="Times New Roman" pitchFamily="18" charset="0"/>
              </a:rPr>
              <a:t>* = d/2 		</a:t>
            </a:r>
            <a:r>
              <a:rPr lang="en-US" dirty="0" smtClean="0">
                <a:latin typeface="Times New Roman" pitchFamily="18" charset="0"/>
                <a:cs typeface="Times New Roman" pitchFamily="18" charset="0"/>
              </a:rPr>
              <a:t>Optimal private individual insurance remains the same</a:t>
            </a:r>
          </a:p>
          <a:p>
            <a:r>
              <a:rPr lang="en-US" i="1" dirty="0" err="1" smtClean="0">
                <a:latin typeface="Times New Roman" pitchFamily="18" charset="0"/>
                <a:cs typeface="Times New Roman" pitchFamily="18" charset="0"/>
              </a:rPr>
              <a:t>i</a:t>
            </a:r>
            <a:r>
              <a:rPr lang="en-US" i="1" dirty="0" smtClean="0">
                <a:latin typeface="Times New Roman" pitchFamily="18" charset="0"/>
                <a:cs typeface="Times New Roman" pitchFamily="18" charset="0"/>
              </a:rPr>
              <a:t>* = L 		</a:t>
            </a:r>
            <a:r>
              <a:rPr lang="en-US" dirty="0" smtClean="0">
                <a:latin typeface="Times New Roman" pitchFamily="18" charset="0"/>
                <a:cs typeface="Times New Roman" pitchFamily="18" charset="0"/>
              </a:rPr>
              <a:t>Full index insurance (if actuarially fair) is optimal</a:t>
            </a:r>
          </a:p>
          <a:p>
            <a:r>
              <a:rPr lang="en-US" dirty="0" smtClean="0">
                <a:latin typeface="Times New Roman" pitchFamily="18" charset="0"/>
                <a:cs typeface="Times New Roman" pitchFamily="18" charset="0"/>
              </a:rPr>
              <a:t>So aggregate risk or index insurance does not affect optimal informal payout</a:t>
            </a:r>
            <a:endParaRPr lang="en-US" i="1" dirty="0">
              <a:latin typeface="Times New Roman" pitchFamily="18" charset="0"/>
              <a:cs typeface="Times New Roman" pitchFamily="18" charset="0"/>
            </a:endParaRPr>
          </a:p>
        </p:txBody>
      </p:sp>
      <p:sp>
        <p:nvSpPr>
          <p:cNvPr id="5" name="TextBox 4"/>
          <p:cNvSpPr txBox="1"/>
          <p:nvPr/>
        </p:nvSpPr>
        <p:spPr>
          <a:xfrm>
            <a:off x="609600" y="4724400"/>
            <a:ext cx="7772400" cy="830997"/>
          </a:xfrm>
          <a:prstGeom prst="rect">
            <a:avLst/>
          </a:prstGeom>
          <a:noFill/>
          <a:ln>
            <a:solidFill>
              <a:schemeClr val="tx1"/>
            </a:solidFill>
          </a:ln>
        </p:spPr>
        <p:txBody>
          <a:bodyPr wrap="square" rtlCol="0">
            <a:spAutoFit/>
          </a:bodyPr>
          <a:lstStyle/>
          <a:p>
            <a:r>
              <a:rPr lang="en-US" sz="2400" i="1" dirty="0" smtClean="0">
                <a:latin typeface="Times New Roman" pitchFamily="18" charset="0"/>
                <a:cs typeface="Times New Roman" pitchFamily="18" charset="0"/>
              </a:rPr>
              <a:t>Informal </a:t>
            </a:r>
            <a:r>
              <a:rPr lang="en-US" sz="2400" i="1" dirty="0">
                <a:latin typeface="Times New Roman" pitchFamily="18" charset="0"/>
                <a:cs typeface="Times New Roman" pitchFamily="18" charset="0"/>
              </a:rPr>
              <a:t>individual insurance </a:t>
            </a:r>
            <a:r>
              <a:rPr lang="en-US" sz="2400" i="1" dirty="0" smtClean="0">
                <a:latin typeface="Times New Roman" pitchFamily="18" charset="0"/>
                <a:cs typeface="Times New Roman" pitchFamily="18" charset="0"/>
              </a:rPr>
              <a:t>does not crowd out </a:t>
            </a:r>
            <a:r>
              <a:rPr lang="en-US" sz="2400" i="1" dirty="0">
                <a:latin typeface="Times New Roman" pitchFamily="18" charset="0"/>
                <a:cs typeface="Times New Roman" pitchFamily="18" charset="0"/>
              </a:rPr>
              <a:t>index </a:t>
            </a:r>
            <a:r>
              <a:rPr lang="en-US" sz="2400" i="1" dirty="0" smtClean="0">
                <a:latin typeface="Times New Roman" pitchFamily="18" charset="0"/>
                <a:cs typeface="Times New Roman" pitchFamily="18" charset="0"/>
              </a:rPr>
              <a:t>insurance – </a:t>
            </a:r>
            <a:r>
              <a:rPr lang="en-US" sz="2400" i="1" dirty="0" smtClean="0">
                <a:solidFill>
                  <a:schemeClr val="tx1">
                    <a:lumMod val="65000"/>
                    <a:lumOff val="35000"/>
                  </a:schemeClr>
                </a:solidFill>
                <a:latin typeface="Times New Roman" pitchFamily="18" charset="0"/>
                <a:cs typeface="Times New Roman" pitchFamily="18" charset="0"/>
              </a:rPr>
              <a:t>in the absence of basis risk</a:t>
            </a:r>
          </a:p>
        </p:txBody>
      </p:sp>
      <p:sp>
        <p:nvSpPr>
          <p:cNvPr id="6" name="TextBox 5"/>
          <p:cNvSpPr txBox="1"/>
          <p:nvPr/>
        </p:nvSpPr>
        <p:spPr>
          <a:xfrm>
            <a:off x="685800" y="5562600"/>
            <a:ext cx="7772400" cy="830997"/>
          </a:xfrm>
          <a:prstGeom prst="rect">
            <a:avLst/>
          </a:prstGeom>
          <a:noFill/>
        </p:spPr>
        <p:txBody>
          <a:bodyPr wrap="square" rtlCol="0">
            <a:spAutoFit/>
          </a:bodyPr>
          <a:lstStyle/>
          <a:p>
            <a:r>
              <a:rPr lang="en-US" sz="2400" dirty="0" smtClean="0">
                <a:latin typeface="Times New Roman" pitchFamily="18" charset="0"/>
                <a:cs typeface="Times New Roman" pitchFamily="18" charset="0"/>
              </a:rPr>
              <a:t>Intuition: index insurance and informal risk sharing address two separate, independent risks.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Basis Risk</a:t>
            </a:r>
            <a:endParaRPr lang="en-US" dirty="0"/>
          </a:p>
        </p:txBody>
      </p:sp>
      <p:sp>
        <p:nvSpPr>
          <p:cNvPr id="3" name="Content Placeholder 2"/>
          <p:cNvSpPr>
            <a:spLocks noGrp="1"/>
          </p:cNvSpPr>
          <p:nvPr>
            <p:ph idx="1"/>
          </p:nvPr>
        </p:nvSpPr>
        <p:spPr/>
        <p:txBody>
          <a:bodyPr>
            <a:normAutofit/>
          </a:bodyPr>
          <a:lstStyle/>
          <a:p>
            <a:r>
              <a:rPr lang="en-US" dirty="0" smtClean="0"/>
              <a:t>Insurance company pays out when index passes a threshold</a:t>
            </a:r>
          </a:p>
          <a:p>
            <a:r>
              <a:rPr lang="en-US" i="1" dirty="0" smtClean="0"/>
              <a:t>r </a:t>
            </a:r>
            <a:r>
              <a:rPr lang="en-US" i="1" dirty="0"/>
              <a:t>= </a:t>
            </a:r>
            <a:r>
              <a:rPr lang="en-US" dirty="0"/>
              <a:t>probability a payout is </a:t>
            </a:r>
            <a:r>
              <a:rPr lang="en-US" dirty="0" smtClean="0"/>
              <a:t>made by insurance company</a:t>
            </a:r>
            <a:endParaRPr lang="en-US" dirty="0"/>
          </a:p>
          <a:p>
            <a:r>
              <a:rPr lang="en-US" i="1" dirty="0"/>
              <a:t>q </a:t>
            </a:r>
            <a:r>
              <a:rPr lang="en-US" dirty="0"/>
              <a:t>and</a:t>
            </a:r>
            <a:r>
              <a:rPr lang="en-US" i="1" dirty="0"/>
              <a:t> r </a:t>
            </a:r>
            <a:r>
              <a:rPr lang="en-US" dirty="0"/>
              <a:t>correlated imperfectly</a:t>
            </a:r>
          </a:p>
          <a:p>
            <a:r>
              <a:rPr lang="en-US" u="sng" dirty="0" smtClean="0"/>
              <a:t>Basis Risk</a:t>
            </a:r>
            <a:r>
              <a:rPr lang="en-US" dirty="0" smtClean="0"/>
              <a:t> parameter </a:t>
            </a:r>
            <a:r>
              <a:rPr lang="en-US" i="1" dirty="0" smtClean="0">
                <a:latin typeface="Symbol" pitchFamily="18" charset="2"/>
              </a:rPr>
              <a:t>r</a:t>
            </a:r>
            <a:r>
              <a:rPr lang="en-US" i="1" dirty="0" smtClean="0"/>
              <a:t> </a:t>
            </a:r>
            <a:r>
              <a:rPr lang="en-US" dirty="0" smtClean="0"/>
              <a:t>:</a:t>
            </a:r>
          </a:p>
          <a:p>
            <a:pPr lvl="1"/>
            <a:r>
              <a:rPr lang="en-US" i="1" dirty="0" smtClean="0">
                <a:latin typeface="Symbol" pitchFamily="18" charset="2"/>
              </a:rPr>
              <a:t>r</a:t>
            </a:r>
            <a:r>
              <a:rPr lang="en-US" i="1" dirty="0" smtClean="0"/>
              <a:t> </a:t>
            </a:r>
            <a:r>
              <a:rPr lang="en-US" i="1" dirty="0"/>
              <a:t>= </a:t>
            </a:r>
            <a:r>
              <a:rPr lang="en-US" dirty="0"/>
              <a:t>the joint probability that there is no payout from index insurance but </a:t>
            </a:r>
            <a:r>
              <a:rPr lang="en-US" dirty="0" smtClean="0"/>
              <a:t>each community </a:t>
            </a:r>
            <a:r>
              <a:rPr lang="en-US" dirty="0"/>
              <a:t>member experiences the loss </a:t>
            </a:r>
            <a:r>
              <a:rPr lang="en-US" i="1" dirty="0" smtClean="0"/>
              <a:t>L </a:t>
            </a:r>
          </a:p>
          <a:p>
            <a:endParaRPr lang="en-US" i="1" dirty="0" smtClean="0"/>
          </a:p>
        </p:txBody>
      </p:sp>
      <p:sp>
        <p:nvSpPr>
          <p:cNvPr id="4" name="Slide Number Placeholder 3"/>
          <p:cNvSpPr>
            <a:spLocks noGrp="1"/>
          </p:cNvSpPr>
          <p:nvPr>
            <p:ph type="sldNum" sz="quarter" idx="12"/>
          </p:nvPr>
        </p:nvSpPr>
        <p:spPr/>
        <p:txBody>
          <a:bodyPr/>
          <a:lstStyle/>
          <a:p>
            <a:fld id="{A6A8A698-8CDA-4C76-87F3-60246C8840DE}"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944562"/>
          </a:xfrm>
        </p:spPr>
        <p:txBody>
          <a:bodyPr>
            <a:normAutofit/>
          </a:bodyPr>
          <a:lstStyle/>
          <a:p>
            <a:r>
              <a:rPr lang="en-US" sz="3600" dirty="0" smtClean="0"/>
              <a:t>Basis Risk, Index and Informal Insurance</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Result 3: </a:t>
            </a:r>
            <a:r>
              <a:rPr lang="en-US" dirty="0" smtClean="0"/>
              <a:t>Basis risk reduces the demand for index insurance</a:t>
            </a:r>
          </a:p>
          <a:p>
            <a:pPr>
              <a:buNone/>
            </a:pPr>
            <a:r>
              <a:rPr lang="en-US" b="1" dirty="0" smtClean="0"/>
              <a:t>Result 4:</a:t>
            </a:r>
            <a:endParaRPr lang="en-US" i="1" dirty="0"/>
          </a:p>
          <a:p>
            <a:r>
              <a:rPr lang="en-US" dirty="0" smtClean="0"/>
              <a:t>When some actuarially fair index insurance with basis risk is purchased, </a:t>
            </a:r>
            <a:endParaRPr lang="en-US" i="1" dirty="0" smtClean="0"/>
          </a:p>
          <a:p>
            <a:pPr>
              <a:buNone/>
            </a:pPr>
            <a:r>
              <a:rPr lang="en-US" dirty="0" smtClean="0"/>
              <a:t>Demand for index insurance is no longer independent of informal idiosyncratic risk sharing</a:t>
            </a:r>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Intuition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Consider two communities: </a:t>
            </a:r>
          </a:p>
          <a:p>
            <a:pPr lvl="1"/>
            <a:r>
              <a:rPr lang="en-US" dirty="0" smtClean="0"/>
              <a:t>‘A’ has an informal risk sharing network, ‘B’ does not</a:t>
            </a:r>
          </a:p>
          <a:p>
            <a:pPr lvl="1"/>
            <a:r>
              <a:rPr lang="en-US" dirty="0" smtClean="0"/>
              <a:t>The absolute worst state (incur loss </a:t>
            </a:r>
            <a:r>
              <a:rPr lang="en-US" i="1" dirty="0" smtClean="0"/>
              <a:t>d</a:t>
            </a:r>
            <a:r>
              <a:rPr lang="en-US" dirty="0" smtClean="0"/>
              <a:t> , loss </a:t>
            </a:r>
            <a:r>
              <a:rPr lang="en-US" i="1" dirty="0" smtClean="0"/>
              <a:t>L, </a:t>
            </a:r>
            <a:r>
              <a:rPr lang="en-US" dirty="0" smtClean="0"/>
              <a:t>pay </a:t>
            </a:r>
            <a:r>
              <a:rPr lang="en-US" dirty="0"/>
              <a:t>the </a:t>
            </a:r>
            <a:r>
              <a:rPr lang="en-US" dirty="0" smtClean="0"/>
              <a:t>insurance premium </a:t>
            </a:r>
            <a:r>
              <a:rPr lang="en-US" dirty="0"/>
              <a:t>but </a:t>
            </a:r>
            <a:r>
              <a:rPr lang="en-US" dirty="0" smtClean="0"/>
              <a:t>receive </a:t>
            </a:r>
            <a:r>
              <a:rPr lang="en-US" dirty="0"/>
              <a:t>no compensation from the contract</a:t>
            </a:r>
            <a:r>
              <a:rPr lang="en-US" dirty="0" smtClean="0"/>
              <a:t>) is worse for community B</a:t>
            </a:r>
          </a:p>
          <a:p>
            <a:pPr lvl="1"/>
            <a:r>
              <a:rPr lang="en-US" dirty="0" smtClean="0"/>
              <a:t>But</a:t>
            </a:r>
            <a:r>
              <a:rPr lang="en-US" dirty="0"/>
              <a:t>, greater indemnification of the idiosyncratic loss when the aggregate loss </a:t>
            </a:r>
            <a:r>
              <a:rPr lang="en-US" dirty="0" smtClean="0"/>
              <a:t>is partially </a:t>
            </a:r>
            <a:r>
              <a:rPr lang="en-US" dirty="0"/>
              <a:t>indemnified by the contract lowers the utility gain from the </a:t>
            </a:r>
            <a:r>
              <a:rPr lang="en-US" dirty="0" smtClean="0"/>
              <a:t>contract</a:t>
            </a:r>
            <a:endParaRPr lang="en-US" dirty="0"/>
          </a:p>
          <a:p>
            <a:r>
              <a:rPr lang="en-US" b="1" dirty="0" smtClean="0"/>
              <a:t>Result 5</a:t>
            </a:r>
            <a:r>
              <a:rPr lang="en-US" dirty="0" smtClean="0"/>
              <a:t>: Furthermore, </a:t>
            </a:r>
            <a:r>
              <a:rPr lang="en-US" dirty="0"/>
              <a:t>the </a:t>
            </a:r>
            <a:r>
              <a:rPr lang="en-US" dirty="0" smtClean="0"/>
              <a:t>first </a:t>
            </a:r>
            <a:r>
              <a:rPr lang="en-US" dirty="0"/>
              <a:t>term is </a:t>
            </a:r>
            <a:r>
              <a:rPr lang="en-US" dirty="0" smtClean="0"/>
              <a:t>larger </a:t>
            </a:r>
            <a:r>
              <a:rPr lang="en-US" dirty="0"/>
              <a:t>and the </a:t>
            </a:r>
            <a:r>
              <a:rPr lang="en-US" dirty="0" smtClean="0"/>
              <a:t>second </a:t>
            </a:r>
            <a:r>
              <a:rPr lang="en-US" dirty="0"/>
              <a:t>term is smaller the larger </a:t>
            </a:r>
            <a:r>
              <a:rPr lang="en-US" dirty="0" smtClean="0"/>
              <a:t>the basis </a:t>
            </a:r>
            <a:r>
              <a:rPr lang="en-US" dirty="0"/>
              <a:t>risk </a:t>
            </a:r>
            <a:r>
              <a:rPr lang="en-US" i="1" dirty="0" smtClean="0">
                <a:latin typeface="Symbol" pitchFamily="18" charset="2"/>
              </a:rPr>
              <a:t>r</a:t>
            </a:r>
          </a:p>
          <a:p>
            <a:pPr lvl="1"/>
            <a:r>
              <a:rPr lang="en-US" dirty="0" smtClean="0"/>
              <a:t>With larger basis risk, the probability of the absolute worst state gets larger.</a:t>
            </a:r>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to be Tested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When there is no basis risk, informal idiosyncratic coverage should not affect demand for formal index insurance.</a:t>
            </a:r>
          </a:p>
          <a:p>
            <a:r>
              <a:rPr lang="en-US" dirty="0" smtClean="0"/>
              <a:t>With larger basis risk, indemnification against idiosyncratic risk and index insurance are complements.</a:t>
            </a:r>
          </a:p>
          <a:p>
            <a:r>
              <a:rPr lang="en-US" dirty="0" smtClean="0"/>
              <a:t>Index insurance can allow more risk-taking even in the presence of informal insurance</a:t>
            </a:r>
          </a:p>
          <a:p>
            <a:r>
              <a:rPr lang="en-US" dirty="0" smtClean="0"/>
              <a:t>As </a:t>
            </a:r>
            <a:r>
              <a:rPr lang="en-US" dirty="0"/>
              <a:t>wage workers face less basis risk than cultivators, a reduction </a:t>
            </a:r>
            <a:r>
              <a:rPr lang="en-US" dirty="0" smtClean="0"/>
              <a:t>in basis </a:t>
            </a:r>
            <a:r>
              <a:rPr lang="en-US" dirty="0"/>
              <a:t>risk will affect wage workers less than cultivators</a:t>
            </a:r>
            <a:endParaRPr lang="en-US" dirty="0" smtClean="0"/>
          </a:p>
          <a:p>
            <a:r>
              <a:rPr lang="en-US" dirty="0" smtClean="0"/>
              <a:t>If the informal network already provides index coverage, that can crowd out formal index insurance. </a:t>
            </a:r>
          </a:p>
        </p:txBody>
      </p:sp>
      <p:sp>
        <p:nvSpPr>
          <p:cNvPr id="4" name="Slide Number Placeholder 3"/>
          <p:cNvSpPr>
            <a:spLocks noGrp="1"/>
          </p:cNvSpPr>
          <p:nvPr>
            <p:ph type="sldNum" sz="quarter" idx="12"/>
          </p:nvPr>
        </p:nvSpPr>
        <p:spPr/>
        <p:txBody>
          <a:bodyPr/>
          <a:lstStyle/>
          <a:p>
            <a:fld id="{A6A8A698-8CDA-4C76-87F3-60246C8840DE}"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Advantages of data on sub-castes:</a:t>
            </a:r>
          </a:p>
          <a:p>
            <a:pPr lvl="1"/>
            <a:r>
              <a:rPr lang="en-US" dirty="0" smtClean="0"/>
              <a:t>The risk sharing network is well defined (</a:t>
            </a:r>
            <a:r>
              <a:rPr lang="en-US" i="1" dirty="0" err="1" smtClean="0"/>
              <a:t>jati</a:t>
            </a:r>
            <a:r>
              <a:rPr lang="en-US" dirty="0" smtClean="0"/>
              <a:t>)</a:t>
            </a:r>
          </a:p>
          <a:p>
            <a:pPr lvl="1"/>
            <a:r>
              <a:rPr lang="en-US" dirty="0" smtClean="0"/>
              <a:t>Exogenous (by birth, with strong penalties on inter-marriage (&lt;5% marry outside </a:t>
            </a:r>
            <a:r>
              <a:rPr lang="en-US" i="1" dirty="0" err="1" smtClean="0"/>
              <a:t>jati</a:t>
            </a:r>
            <a:r>
              <a:rPr lang="en-US" dirty="0" smtClean="0"/>
              <a:t> in rural India)</a:t>
            </a:r>
          </a:p>
          <a:p>
            <a:pPr lvl="1"/>
            <a:r>
              <a:rPr lang="en-US" i="1" dirty="0" err="1" smtClean="0"/>
              <a:t>Jati</a:t>
            </a:r>
            <a:r>
              <a:rPr lang="en-US" dirty="0" smtClean="0"/>
              <a:t>, not village (or geography) is the relevant</a:t>
            </a:r>
            <a:r>
              <a:rPr lang="en-US" dirty="0"/>
              <a:t> </a:t>
            </a:r>
            <a:r>
              <a:rPr lang="en-US" dirty="0" smtClean="0"/>
              <a:t>risk-sharing group. Majority (61%) of informal loans and transfers originate outside the village. </a:t>
            </a:r>
          </a:p>
          <a:p>
            <a:pPr lvl="1"/>
            <a:r>
              <a:rPr lang="en-US" dirty="0" smtClean="0"/>
              <a:t>Depending on </a:t>
            </a:r>
            <a:r>
              <a:rPr lang="en-US" i="1" dirty="0" err="1" smtClean="0"/>
              <a:t>jati</a:t>
            </a:r>
            <a:r>
              <a:rPr lang="en-US" dirty="0" smtClean="0"/>
              <a:t> characteristics, both idiosyncratic and aggregate risk may get indemnified to different extents.</a:t>
            </a:r>
          </a:p>
          <a:p>
            <a:pPr lvl="1"/>
            <a:r>
              <a:rPr lang="en-US" dirty="0" smtClean="0"/>
              <a:t>We have historical (REDS) data on </a:t>
            </a:r>
            <a:r>
              <a:rPr lang="en-US" i="1" dirty="0" err="1" smtClean="0"/>
              <a:t>jati</a:t>
            </a:r>
            <a:r>
              <a:rPr lang="en-US" dirty="0" smtClean="0"/>
              <a:t> identity and transfers for a large sample (17 states, N=119,709 for census, and N=7342 for detailed sample survey) in response to idiosyncratic and aggregate risks  </a:t>
            </a:r>
            <a:endParaRPr lang="en-US" i="1"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Key information from 2007/8 sample</a:t>
            </a:r>
            <a:endParaRPr lang="en-US" dirty="0"/>
          </a:p>
        </p:txBody>
      </p:sp>
      <p:sp>
        <p:nvSpPr>
          <p:cNvPr id="3" name="Content Placeholder 2"/>
          <p:cNvSpPr>
            <a:spLocks noGrp="1"/>
          </p:cNvSpPr>
          <p:nvPr>
            <p:ph idx="1"/>
          </p:nvPr>
        </p:nvSpPr>
        <p:spPr>
          <a:xfrm>
            <a:off x="457200" y="1219200"/>
            <a:ext cx="8458200" cy="5410200"/>
          </a:xfrm>
        </p:spPr>
        <p:txBody>
          <a:bodyPr>
            <a:normAutofit fontScale="70000" lnSpcReduction="20000"/>
          </a:bodyPr>
          <a:lstStyle/>
          <a:p>
            <a:pPr marL="514350" indent="-514350">
              <a:buFont typeface="+mj-lt"/>
              <a:buAutoNum type="arabicPeriod"/>
            </a:pPr>
            <a:r>
              <a:rPr lang="en-US" dirty="0" smtClean="0"/>
              <a:t>Amounts </a:t>
            </a:r>
            <a:r>
              <a:rPr lang="en-US" dirty="0"/>
              <a:t>of “assistance received at time of difficulty”+ loans </a:t>
            </a:r>
            <a:r>
              <a:rPr lang="en-US" dirty="0" smtClean="0"/>
              <a:t>from relatives/friends </a:t>
            </a:r>
            <a:r>
              <a:rPr lang="en-US" dirty="0"/>
              <a:t>within and outside the village in 2005/6</a:t>
            </a:r>
          </a:p>
          <a:p>
            <a:pPr marL="514350" indent="-514350">
              <a:buFont typeface="+mj-lt"/>
              <a:buAutoNum type="arabicPeriod"/>
            </a:pPr>
            <a:r>
              <a:rPr lang="en-US" dirty="0" smtClean="0"/>
              <a:t>Monthly </a:t>
            </a:r>
            <a:r>
              <a:rPr lang="en-US" dirty="0"/>
              <a:t>rainfall in each village from 1999/2000 through 2005/6</a:t>
            </a:r>
          </a:p>
          <a:p>
            <a:pPr marL="514350" indent="-514350">
              <a:buFont typeface="+mj-lt"/>
              <a:buAutoNum type="arabicPeriod"/>
            </a:pPr>
            <a:r>
              <a:rPr lang="en-US" dirty="0" smtClean="0"/>
              <a:t>History </a:t>
            </a:r>
            <a:r>
              <a:rPr lang="en-US" dirty="0"/>
              <a:t>of </a:t>
            </a:r>
            <a:r>
              <a:rPr lang="en-US" i="1" dirty="0"/>
              <a:t>Village-level </a:t>
            </a:r>
            <a:r>
              <a:rPr lang="en-US" dirty="0"/>
              <a:t>distress events (crop loss, pest attack, </a:t>
            </a:r>
            <a:r>
              <a:rPr lang="en-US" dirty="0" smtClean="0"/>
              <a:t>drought, cyclone/floods/</a:t>
            </a:r>
            <a:r>
              <a:rPr lang="en-US" dirty="0" err="1" smtClean="0"/>
              <a:t>hailstrorm</a:t>
            </a:r>
            <a:r>
              <a:rPr lang="en-US" dirty="0"/>
              <a:t>, livestock epidemic) </a:t>
            </a:r>
            <a:r>
              <a:rPr lang="en-US" dirty="0" smtClean="0"/>
              <a:t>1999/2000 </a:t>
            </a:r>
            <a:r>
              <a:rPr lang="en-US" dirty="0"/>
              <a:t>- </a:t>
            </a:r>
            <a:r>
              <a:rPr lang="en-US" dirty="0" smtClean="0"/>
              <a:t>2007/8</a:t>
            </a:r>
            <a:endParaRPr lang="en-US" dirty="0"/>
          </a:p>
          <a:p>
            <a:pPr marL="514350" indent="-514350">
              <a:buFont typeface="+mj-lt"/>
              <a:buAutoNum type="arabicPeriod"/>
            </a:pPr>
            <a:r>
              <a:rPr lang="en-US" dirty="0" smtClean="0"/>
              <a:t>History </a:t>
            </a:r>
            <a:r>
              <a:rPr lang="en-US" dirty="0"/>
              <a:t>of </a:t>
            </a:r>
            <a:r>
              <a:rPr lang="en-US" i="1" dirty="0"/>
              <a:t>Household-specific d</a:t>
            </a:r>
            <a:r>
              <a:rPr lang="en-US" dirty="0"/>
              <a:t>istress events (fire, deaths of </a:t>
            </a:r>
            <a:r>
              <a:rPr lang="en-US" dirty="0" smtClean="0"/>
              <a:t>immediate family</a:t>
            </a:r>
            <a:r>
              <a:rPr lang="en-US" dirty="0"/>
              <a:t>, health problems/accidents, crop failure, theft/robbery, dry wells</a:t>
            </a:r>
            <a:r>
              <a:rPr lang="en-US" dirty="0" smtClean="0"/>
              <a:t>) 1999/2000 </a:t>
            </a:r>
            <a:r>
              <a:rPr lang="en-US" dirty="0"/>
              <a:t>- 2007/8</a:t>
            </a:r>
          </a:p>
          <a:p>
            <a:pPr marL="514350" indent="-514350">
              <a:buFont typeface="+mj-lt"/>
              <a:buAutoNum type="arabicPeriod"/>
            </a:pPr>
            <a:r>
              <a:rPr lang="en-US" dirty="0" smtClean="0"/>
              <a:t>Amounts </a:t>
            </a:r>
            <a:r>
              <a:rPr lang="en-US" dirty="0"/>
              <a:t>of losses from each event</a:t>
            </a:r>
          </a:p>
          <a:p>
            <a:pPr marL="514350" indent="-514350">
              <a:buFont typeface="+mj-lt"/>
              <a:buAutoNum type="arabicPeriod"/>
            </a:pPr>
            <a:r>
              <a:rPr lang="en-US" dirty="0" smtClean="0"/>
              <a:t>Measures </a:t>
            </a:r>
            <a:r>
              <a:rPr lang="en-US" dirty="0"/>
              <a:t>taken by household to reduce impact of events after </a:t>
            </a:r>
            <a:r>
              <a:rPr lang="en-US" dirty="0" smtClean="0"/>
              <a:t>they occurred </a:t>
            </a:r>
            <a:r>
              <a:rPr lang="en-US" dirty="0"/>
              <a:t>(crop choice, improved technology, </a:t>
            </a:r>
            <a:r>
              <a:rPr lang="en-US" dirty="0" smtClean="0"/>
              <a:t>livestock immunization)</a:t>
            </a:r>
            <a:endParaRPr lang="en-US" dirty="0"/>
          </a:p>
          <a:p>
            <a:pPr marL="514350" indent="-514350">
              <a:buFont typeface="+mj-lt"/>
              <a:buAutoNum type="arabicPeriod"/>
            </a:pPr>
            <a:r>
              <a:rPr lang="en-US" dirty="0" smtClean="0"/>
              <a:t>Caste</a:t>
            </a:r>
            <a:r>
              <a:rPr lang="en-US" dirty="0"/>
              <a:t>, land holdings, education, occupation, detail for computing </a:t>
            </a:r>
            <a:r>
              <a:rPr lang="en-US" dirty="0" smtClean="0"/>
              <a:t>farm profits </a:t>
            </a:r>
            <a:r>
              <a:rPr lang="en-US" dirty="0"/>
              <a:t>(Foster and Rosenzweig, 2011</a:t>
            </a:r>
            <a:r>
              <a:rPr lang="en-US" dirty="0" smtClean="0"/>
              <a:t>).</a:t>
            </a:r>
          </a:p>
          <a:p>
            <a:pPr marL="514350" indent="-514350">
              <a:buNone/>
            </a:pPr>
            <a:endParaRPr lang="en-US" dirty="0" smtClean="0"/>
          </a:p>
          <a:p>
            <a:pPr marL="514350" indent="-514350">
              <a:buNone/>
            </a:pPr>
            <a:r>
              <a:rPr lang="en-US" dirty="0" smtClean="0"/>
              <a:t>=&gt; </a:t>
            </a:r>
            <a:r>
              <a:rPr lang="en-US" sz="4000" i="1" dirty="0" smtClean="0"/>
              <a:t>Can estimate </a:t>
            </a:r>
            <a:r>
              <a:rPr lang="en-US" sz="4000" i="1" dirty="0" err="1" smtClean="0"/>
              <a:t>jati</a:t>
            </a:r>
            <a:r>
              <a:rPr lang="en-US" sz="4000" i="1" dirty="0" smtClean="0"/>
              <a:t> responsiveness to idiosyncratic and aggregate shocks</a:t>
            </a:r>
            <a:endParaRPr lang="en-US" sz="4000" i="1"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A8A698-8CDA-4C76-87F3-60246C8840DE}" type="slidenum">
              <a:rPr lang="en-US" smtClean="0"/>
              <a:pPr/>
              <a:t>17</a:t>
            </a:fld>
            <a:endParaRPr lang="en-US"/>
          </a:p>
        </p:txBody>
      </p:sp>
      <p:graphicFrame>
        <p:nvGraphicFramePr>
          <p:cNvPr id="5" name="Table 4"/>
          <p:cNvGraphicFramePr>
            <a:graphicFrameLocks noGrp="1"/>
          </p:cNvGraphicFramePr>
          <p:nvPr/>
        </p:nvGraphicFramePr>
        <p:xfrm>
          <a:off x="838200" y="304800"/>
          <a:ext cx="7086600" cy="6245665"/>
        </p:xfrm>
        <a:graphic>
          <a:graphicData uri="http://schemas.openxmlformats.org/drawingml/2006/table">
            <a:tbl>
              <a:tblPr/>
              <a:tblGrid>
                <a:gridCol w="6341867"/>
                <a:gridCol w="744733"/>
              </a:tblGrid>
              <a:tr h="223397">
                <a:tc gridSpan="2">
                  <a:txBody>
                    <a:bodyPr/>
                    <a:lstStyle/>
                    <a:p>
                      <a:pPr algn="ctr" fontAlgn="b"/>
                      <a:endParaRPr lang="en-US" sz="1100" b="0" i="0" u="none" strike="noStrike" dirty="0">
                        <a:solidFill>
                          <a:srgbClr val="000000"/>
                        </a:solidFill>
                        <a:latin typeface="Times New Roman"/>
                      </a:endParaRPr>
                    </a:p>
                  </a:txBody>
                  <a:tcPr marL="9525" marR="9525" marT="9525" marB="0" anchor="b">
                    <a:lnL>
                      <a:noFill/>
                    </a:lnL>
                    <a:lnR>
                      <a:noFill/>
                    </a:lnR>
                    <a:lnT>
                      <a:noFill/>
                    </a:lnT>
                    <a:lnB>
                      <a:noFill/>
                    </a:lnB>
                    <a:solidFill>
                      <a:srgbClr val="FFFFFF"/>
                    </a:solidFill>
                  </a:tcPr>
                </a:tc>
                <a:tc hMerge="1">
                  <a:txBody>
                    <a:bodyPr/>
                    <a:lstStyle/>
                    <a:p>
                      <a:endParaRPr lang="en-US"/>
                    </a:p>
                  </a:txBody>
                  <a:tcPr/>
                </a:tc>
              </a:tr>
              <a:tr h="301815">
                <a:tc gridSpan="2">
                  <a:txBody>
                    <a:bodyPr/>
                    <a:lstStyle/>
                    <a:p>
                      <a:pPr algn="ctr" fontAlgn="b"/>
                      <a:r>
                        <a:rPr lang="en-US" sz="2400" b="0" i="0" u="none" strike="noStrike" dirty="0" smtClean="0">
                          <a:solidFill>
                            <a:srgbClr val="000000"/>
                          </a:solidFill>
                          <a:latin typeface="Times New Roman"/>
                        </a:rPr>
                        <a:t>Table 1. Distribution </a:t>
                      </a:r>
                      <a:r>
                        <a:rPr lang="en-US" sz="2400" b="0" i="0" u="none" strike="noStrike" dirty="0">
                          <a:solidFill>
                            <a:srgbClr val="000000"/>
                          </a:solidFill>
                          <a:latin typeface="Times New Roman"/>
                        </a:rPr>
                        <a:t>of Distress Event Types, 1999-2006</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593503">
                <a:tc>
                  <a:txBody>
                    <a:bodyPr/>
                    <a:lstStyle/>
                    <a:p>
                      <a:pPr algn="l" fontAlgn="b"/>
                      <a:r>
                        <a:rPr lang="en-US" sz="1800" b="0" i="0" u="none" strike="noStrike" dirty="0">
                          <a:solidFill>
                            <a:srgbClr val="000000"/>
                          </a:solidFill>
                          <a:latin typeface="Times New Roman"/>
                        </a:rPr>
                        <a:t>Distress Type</a:t>
                      </a:r>
                    </a:p>
                  </a:txBody>
                  <a:tcPr marL="9525" marR="9525" marT="9525"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800" b="0" i="0" u="none" strike="noStrike">
                          <a:solidFill>
                            <a:srgbClr val="000000"/>
                          </a:solidFill>
                          <a:latin typeface="Times New Roman"/>
                        </a:rPr>
                        <a:t>Percent</a:t>
                      </a:r>
                    </a:p>
                  </a:txBody>
                  <a:tcPr marL="9525" marR="9525" marT="9525"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1815">
                <a:tc>
                  <a:txBody>
                    <a:bodyPr/>
                    <a:lstStyle/>
                    <a:p>
                      <a:pPr algn="l" fontAlgn="b"/>
                      <a:r>
                        <a:rPr lang="en-US" sz="1800" b="0" i="0" u="none" strike="noStrike" dirty="0">
                          <a:solidFill>
                            <a:srgbClr val="000000"/>
                          </a:solidFill>
                          <a:latin typeface="Times New Roman"/>
                        </a:rPr>
                        <a:t>Village level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800" b="0" i="0" u="none" strike="noStrike">
                          <a:solidFill>
                            <a:srgbClr val="000000"/>
                          </a:solidFill>
                          <a:latin typeface="Times New Roman"/>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Crop loss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15.9</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Drought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18.2</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Floods/hailstorm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12.9</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Pest attack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8.9</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Livestock epidemic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3.1</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Dry wells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3.1</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Water-borne diseases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2.1</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Epidemic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2.2</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Household level </a:t>
                      </a:r>
                    </a:p>
                  </a:txBody>
                  <a:tcPr marL="9525" marR="9525" marT="9525" marB="0" anchor="b">
                    <a:lnL>
                      <a:noFill/>
                    </a:lnL>
                    <a:lnR>
                      <a:noFill/>
                    </a:lnR>
                    <a:lnT>
                      <a:noFill/>
                    </a:lnT>
                    <a:lnB>
                      <a:noFill/>
                    </a:lnB>
                    <a:solidFill>
                      <a:srgbClr val="FFFFFF"/>
                    </a:solidFill>
                  </a:tcPr>
                </a:tc>
                <a:tc>
                  <a:txBody>
                    <a:bodyPr/>
                    <a:lstStyle/>
                    <a:p>
                      <a:pPr algn="ctr" fontAlgn="b"/>
                      <a:r>
                        <a:rPr lang="en-US" sz="1800" b="0" i="0" u="none" strike="noStrike" dirty="0">
                          <a:solidFill>
                            <a:srgbClr val="000000"/>
                          </a:solidFill>
                          <a:latin typeface="Times New Roman"/>
                        </a:rPr>
                        <a:t> </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Price increase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dirty="0">
                          <a:solidFill>
                            <a:srgbClr val="000000"/>
                          </a:solidFill>
                          <a:latin typeface="Times New Roman"/>
                        </a:rPr>
                        <a:t>12.4</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Crop failure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dirty="0">
                          <a:solidFill>
                            <a:srgbClr val="000000"/>
                          </a:solidFill>
                          <a:latin typeface="Times New Roman"/>
                        </a:rPr>
                        <a:t>7.8</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dirty="0">
                          <a:solidFill>
                            <a:srgbClr val="000000"/>
                          </a:solidFill>
                          <a:latin typeface="Times New Roman"/>
                        </a:rPr>
                        <a:t>Sudden health problem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dirty="0">
                          <a:solidFill>
                            <a:srgbClr val="000000"/>
                          </a:solidFill>
                          <a:latin typeface="Times New Roman"/>
                        </a:rPr>
                        <a:t>5.5</a:t>
                      </a:r>
                    </a:p>
                  </a:txBody>
                  <a:tcPr marL="9525" marR="9525" marT="9525" marB="0" anchor="b">
                    <a:lnL>
                      <a:noFill/>
                    </a:lnL>
                    <a:lnR>
                      <a:noFill/>
                    </a:lnR>
                    <a:lnT>
                      <a:noFill/>
                    </a:lnT>
                    <a:lnB>
                      <a:noFill/>
                    </a:lnB>
                    <a:solidFill>
                      <a:srgbClr val="FFFFFF"/>
                    </a:solidFill>
                  </a:tcPr>
                </a:tc>
              </a:tr>
              <a:tr h="301815">
                <a:tc>
                  <a:txBody>
                    <a:bodyPr/>
                    <a:lstStyle/>
                    <a:p>
                      <a:pPr algn="l" fontAlgn="b"/>
                      <a:r>
                        <a:rPr lang="en-US" sz="1800" b="0" i="0" u="none" strike="noStrike">
                          <a:solidFill>
                            <a:srgbClr val="000000"/>
                          </a:solidFill>
                          <a:latin typeface="Times New Roman"/>
                        </a:rPr>
                        <a:t>Death of immediate family member </a:t>
                      </a:r>
                    </a:p>
                  </a:txBody>
                  <a:tcPr marL="428625" marR="9525" marT="9525" marB="0" anchor="b">
                    <a:lnL>
                      <a:noFill/>
                    </a:lnL>
                    <a:lnR>
                      <a:noFill/>
                    </a:lnR>
                    <a:lnT>
                      <a:noFill/>
                    </a:lnT>
                    <a:lnB>
                      <a:noFill/>
                    </a:lnB>
                    <a:solidFill>
                      <a:srgbClr val="FFFFFF"/>
                    </a:solidFill>
                  </a:tcPr>
                </a:tc>
                <a:tc>
                  <a:txBody>
                    <a:bodyPr/>
                    <a:lstStyle/>
                    <a:p>
                      <a:pPr algn="ctr" fontAlgn="b"/>
                      <a:r>
                        <a:rPr lang="en-US" sz="1800" b="0" i="0" u="none" strike="noStrike" dirty="0">
                          <a:solidFill>
                            <a:srgbClr val="000000"/>
                          </a:solidFill>
                          <a:latin typeface="Times New Roman"/>
                        </a:rPr>
                        <a:t>5.1</a:t>
                      </a:r>
                    </a:p>
                  </a:txBody>
                  <a:tcPr marL="9525" marR="9525" marT="9525" marB="0" anchor="b">
                    <a:lnL>
                      <a:noFill/>
                    </a:lnL>
                    <a:lnR>
                      <a:noFill/>
                    </a:lnR>
                    <a:lnT>
                      <a:noFill/>
                    </a:lnT>
                    <a:lnB>
                      <a:noFill/>
                    </a:lnB>
                    <a:solidFill>
                      <a:srgbClr val="FFFFFF"/>
                    </a:solidFill>
                  </a:tcPr>
                </a:tc>
              </a:tr>
              <a:tr h="593503">
                <a:tc>
                  <a:txBody>
                    <a:bodyPr/>
                    <a:lstStyle/>
                    <a:p>
                      <a:pPr algn="l" fontAlgn="b"/>
                      <a:r>
                        <a:rPr lang="en-US" sz="1800" b="0" i="0" u="none" strike="noStrike">
                          <a:solidFill>
                            <a:srgbClr val="000000"/>
                          </a:solidFill>
                          <a:latin typeface="Times New Roman"/>
                        </a:rPr>
                        <a:t>Fire, theft, loss/damage of assets, job loss, theft/robbery, dry well </a:t>
                      </a:r>
                    </a:p>
                  </a:txBody>
                  <a:tcPr marL="428625" marR="9525" marT="9525" marB="0" anchor="b">
                    <a:lnL>
                      <a:noFill/>
                    </a:lnL>
                    <a:lnR>
                      <a:noFill/>
                    </a:lnR>
                    <a:lnT>
                      <a:noFill/>
                    </a:lnT>
                    <a:lnB w="25400" cap="flat" cmpd="dbl" algn="ctr">
                      <a:solidFill>
                        <a:srgbClr val="000000"/>
                      </a:solidFill>
                      <a:prstDash val="solid"/>
                      <a:round/>
                      <a:headEnd type="none" w="med" len="med"/>
                      <a:tailEnd type="none" w="med" len="med"/>
                    </a:lnB>
                    <a:solidFill>
                      <a:srgbClr val="FFFFFF"/>
                    </a:solidFill>
                  </a:tcPr>
                </a:tc>
                <a:tc>
                  <a:txBody>
                    <a:bodyPr/>
                    <a:lstStyle/>
                    <a:p>
                      <a:pPr algn="ctr" fontAlgn="b"/>
                      <a:r>
                        <a:rPr lang="en-US" sz="1800" b="0" i="0" u="none" strike="noStrike" dirty="0">
                          <a:solidFill>
                            <a:srgbClr val="000000"/>
                          </a:solidFill>
                          <a:latin typeface="Times New Roman"/>
                        </a:rPr>
                        <a:t>2.7</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solidFill>
                      <a:srgbClr val="FFFFFF"/>
                    </a:solidFill>
                  </a:tcPr>
                </a:tc>
              </a:tr>
              <a:tr h="234567">
                <a:tc>
                  <a:txBody>
                    <a:bodyPr/>
                    <a:lstStyle/>
                    <a:p>
                      <a:pPr algn="l" fontAlgn="b"/>
                      <a:r>
                        <a:rPr lang="en-US" sz="1100" b="0" i="0" u="none" strike="noStrike">
                          <a:solidFill>
                            <a:srgbClr val="000000"/>
                          </a:solidFill>
                          <a:latin typeface="Times New Roman"/>
                        </a:rPr>
                        <a:t> </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dirty="0">
                          <a:solidFill>
                            <a:srgbClr val="000000"/>
                          </a:solidFill>
                          <a:latin typeface="Times New Roman"/>
                        </a:rPr>
                        <a:t> </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A8A698-8CDA-4C76-87F3-60246C8840DE}" type="slidenum">
              <a:rPr lang="en-US" smtClean="0"/>
              <a:pPr/>
              <a:t>18</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833438" y="381000"/>
            <a:ext cx="7477125"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Randomized Field Experiment</a:t>
            </a:r>
            <a:endParaRPr lang="en-US" dirty="0"/>
          </a:p>
        </p:txBody>
      </p:sp>
      <p:sp>
        <p:nvSpPr>
          <p:cNvPr id="4" name="Content Placeholder 3"/>
          <p:cNvSpPr>
            <a:spLocks noGrp="1"/>
          </p:cNvSpPr>
          <p:nvPr>
            <p:ph idx="1"/>
          </p:nvPr>
        </p:nvSpPr>
        <p:spPr/>
        <p:txBody>
          <a:bodyPr>
            <a:normAutofit fontScale="85000" lnSpcReduction="10000"/>
          </a:bodyPr>
          <a:lstStyle/>
          <a:p>
            <a:r>
              <a:rPr lang="en-US" dirty="0" smtClean="0"/>
              <a:t>Sample drawn from 2006 </a:t>
            </a:r>
            <a:r>
              <a:rPr lang="en-US" dirty="0"/>
              <a:t>REDS </a:t>
            </a:r>
            <a:r>
              <a:rPr lang="en-US" dirty="0" smtClean="0"/>
              <a:t>census data in Andhra Pradesh</a:t>
            </a:r>
            <a:r>
              <a:rPr lang="en-US" dirty="0"/>
              <a:t>, Tamil Nadu and Uttar Pradesh (63 villages, of which 21 were </a:t>
            </a:r>
            <a:r>
              <a:rPr lang="en-US" dirty="0" smtClean="0"/>
              <a:t>controls)</a:t>
            </a:r>
          </a:p>
          <a:p>
            <a:r>
              <a:rPr lang="en-US" dirty="0" smtClean="0"/>
              <a:t>Households belonging to large castes (&gt;50 households in census) so that </a:t>
            </a:r>
            <a:r>
              <a:rPr lang="en-US" i="1" dirty="0" err="1" smtClean="0"/>
              <a:t>jati</a:t>
            </a:r>
            <a:r>
              <a:rPr lang="en-US" dirty="0" smtClean="0"/>
              <a:t>- indemnification against idiosyncratic risk and aggregate risk can be precisely characterized </a:t>
            </a:r>
          </a:p>
          <a:p>
            <a:r>
              <a:rPr lang="en-US" dirty="0" smtClean="0"/>
              <a:t>Experiment:</a:t>
            </a:r>
          </a:p>
          <a:p>
            <a:pPr lvl="1"/>
            <a:r>
              <a:rPr lang="en-US" dirty="0" smtClean="0"/>
              <a:t>Insurance offer randomized at caste/village level (spillovers)</a:t>
            </a:r>
          </a:p>
          <a:p>
            <a:pPr lvl="1"/>
            <a:r>
              <a:rPr lang="en-US" dirty="0" smtClean="0"/>
              <a:t>Price randomized at the individual level (N=4667): 0, 10, 50 or 75% subsidy</a:t>
            </a:r>
          </a:p>
          <a:p>
            <a:pPr lvl="1"/>
            <a:r>
              <a:rPr lang="en-US" dirty="0" smtClean="0"/>
              <a:t>Basis risk: 12 of 19 randomly chosen UP villages received rainfall gauge in the village itself.  </a:t>
            </a:r>
            <a:endParaRPr lang="en-US" dirty="0"/>
          </a:p>
        </p:txBody>
      </p:sp>
      <p:sp>
        <p:nvSpPr>
          <p:cNvPr id="2" name="Slide Number Placeholder 1"/>
          <p:cNvSpPr>
            <a:spLocks noGrp="1"/>
          </p:cNvSpPr>
          <p:nvPr>
            <p:ph type="sldNum" sz="quarter" idx="12"/>
          </p:nvPr>
        </p:nvSpPr>
        <p:spPr/>
        <p:txBody>
          <a:bodyPr/>
          <a:lstStyle/>
          <a:p>
            <a:fld id="{A6A8A698-8CDA-4C76-87F3-60246C8840DE}"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Background</a:t>
            </a:r>
            <a:endParaRPr lang="en-US" dirty="0"/>
          </a:p>
        </p:txBody>
      </p:sp>
      <p:sp>
        <p:nvSpPr>
          <p:cNvPr id="3" name="Content Placeholder 2"/>
          <p:cNvSpPr>
            <a:spLocks noGrp="1"/>
          </p:cNvSpPr>
          <p:nvPr>
            <p:ph idx="1"/>
          </p:nvPr>
        </p:nvSpPr>
        <p:spPr>
          <a:xfrm>
            <a:off x="457200" y="1295400"/>
            <a:ext cx="8305800" cy="5029200"/>
          </a:xfrm>
        </p:spPr>
        <p:txBody>
          <a:bodyPr>
            <a:normAutofit fontScale="92500" lnSpcReduction="20000"/>
          </a:bodyPr>
          <a:lstStyle/>
          <a:p>
            <a:r>
              <a:rPr lang="en-US" dirty="0" smtClean="0"/>
              <a:t>Formal insurance markets largely absent where they are needed</a:t>
            </a:r>
          </a:p>
          <a:p>
            <a:pPr lvl="1"/>
            <a:r>
              <a:rPr lang="en-US" dirty="0" smtClean="0">
                <a:solidFill>
                  <a:schemeClr val="tx1">
                    <a:lumMod val="50000"/>
                    <a:lumOff val="50000"/>
                  </a:schemeClr>
                </a:solidFill>
              </a:rPr>
              <a:t>75% of the world’s poor engaged in agriculture </a:t>
            </a:r>
          </a:p>
          <a:p>
            <a:pPr lvl="1"/>
            <a:r>
              <a:rPr lang="en-US" dirty="0" smtClean="0">
                <a:solidFill>
                  <a:schemeClr val="tx1">
                    <a:lumMod val="50000"/>
                    <a:lumOff val="50000"/>
                  </a:schemeClr>
                </a:solidFill>
              </a:rPr>
              <a:t>90% of variation in Indian agricultural production caused by variation in rainfall</a:t>
            </a:r>
          </a:p>
          <a:p>
            <a:pPr lvl="1"/>
            <a:r>
              <a:rPr lang="en-US" dirty="0" smtClean="0">
                <a:solidFill>
                  <a:schemeClr val="tx1">
                    <a:lumMod val="50000"/>
                    <a:lumOff val="50000"/>
                  </a:schemeClr>
                </a:solidFill>
              </a:rPr>
              <a:t>90% of Indians not covered by formal insurance</a:t>
            </a:r>
          </a:p>
          <a:p>
            <a:r>
              <a:rPr lang="en-US" dirty="0" smtClean="0"/>
              <a:t>Informal risk sharing networks are important</a:t>
            </a:r>
          </a:p>
          <a:p>
            <a:pPr lvl="1"/>
            <a:r>
              <a:rPr lang="en-US" dirty="0" smtClean="0">
                <a:solidFill>
                  <a:schemeClr val="tx1">
                    <a:lumMod val="50000"/>
                    <a:lumOff val="50000"/>
                  </a:schemeClr>
                </a:solidFill>
              </a:rPr>
              <a:t>Protects against idiosyncratic risk and perhaps aggregate risk</a:t>
            </a:r>
          </a:p>
          <a:p>
            <a:pPr lvl="1"/>
            <a:r>
              <a:rPr lang="en-US" dirty="0" smtClean="0">
                <a:solidFill>
                  <a:schemeClr val="tx1">
                    <a:lumMod val="50000"/>
                    <a:lumOff val="50000"/>
                  </a:schemeClr>
                </a:solidFill>
              </a:rPr>
              <a:t>But risk-sharing is incomplete (Townsend 1994). Lower risk-taking by farmers than we would want</a:t>
            </a:r>
          </a:p>
          <a:p>
            <a:pPr lvl="1"/>
            <a:r>
              <a:rPr lang="en-US" dirty="0" smtClean="0">
                <a:solidFill>
                  <a:schemeClr val="tx1">
                    <a:lumMod val="50000"/>
                    <a:lumOff val="50000"/>
                  </a:schemeClr>
                </a:solidFill>
              </a:rPr>
              <a:t>Informal risk-sharing can drive out formal insurance, given moral hazard (</a:t>
            </a:r>
            <a:r>
              <a:rPr lang="en-US" dirty="0" err="1" smtClean="0">
                <a:solidFill>
                  <a:schemeClr val="tx1">
                    <a:lumMod val="50000"/>
                    <a:lumOff val="50000"/>
                  </a:schemeClr>
                </a:solidFill>
              </a:rPr>
              <a:t>Arnott</a:t>
            </a:r>
            <a:r>
              <a:rPr lang="en-US" dirty="0" smtClean="0">
                <a:solidFill>
                  <a:schemeClr val="tx1">
                    <a:lumMod val="50000"/>
                    <a:lumOff val="50000"/>
                  </a:schemeClr>
                </a:solidFill>
              </a:rPr>
              <a:t> and </a:t>
            </a:r>
            <a:r>
              <a:rPr lang="en-US" dirty="0" err="1" smtClean="0">
                <a:solidFill>
                  <a:schemeClr val="tx1">
                    <a:lumMod val="50000"/>
                    <a:lumOff val="50000"/>
                  </a:schemeClr>
                </a:solidFill>
              </a:rPr>
              <a:t>Stiglitz</a:t>
            </a:r>
            <a:r>
              <a:rPr lang="en-US" dirty="0" smtClean="0">
                <a:solidFill>
                  <a:schemeClr val="tx1">
                    <a:lumMod val="50000"/>
                    <a:lumOff val="50000"/>
                  </a:schemeClr>
                </a:solidFill>
              </a:rPr>
              <a:t>, 1991)</a:t>
            </a:r>
            <a:endParaRPr lang="en-US"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A6A8A698-8CDA-4C76-87F3-60246C8840DE}"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399" y="3017630"/>
          <a:ext cx="7620001" cy="3002170"/>
        </p:xfrm>
        <a:graphic>
          <a:graphicData uri="http://schemas.openxmlformats.org/drawingml/2006/table">
            <a:tbl>
              <a:tblPr/>
              <a:tblGrid>
                <a:gridCol w="1433119"/>
                <a:gridCol w="2749725"/>
                <a:gridCol w="3437157"/>
              </a:tblGrid>
              <a:tr h="964117">
                <a:tc>
                  <a:txBody>
                    <a:bodyPr/>
                    <a:lstStyle/>
                    <a:p>
                      <a:pPr marL="0" marR="0" algn="ctr">
                        <a:lnSpc>
                          <a:spcPct val="115000"/>
                        </a:lnSpc>
                        <a:spcBef>
                          <a:spcPts val="0"/>
                        </a:spcBef>
                        <a:spcAft>
                          <a:spcPts val="0"/>
                        </a:spcAft>
                      </a:pPr>
                      <a:r>
                        <a:rPr lang="en-US" sz="1800" b="1" dirty="0">
                          <a:solidFill>
                            <a:srgbClr val="000000"/>
                          </a:solidFill>
                          <a:latin typeface="Garamond"/>
                          <a:ea typeface="Garamond"/>
                          <a:cs typeface="Garamond"/>
                        </a:rPr>
                        <a:t>Trigger Number</a:t>
                      </a:r>
                      <a:endParaRPr lang="en-US" sz="1800" dirty="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marL="0" marR="0" algn="ctr">
                        <a:lnSpc>
                          <a:spcPct val="115000"/>
                        </a:lnSpc>
                        <a:spcBef>
                          <a:spcPts val="0"/>
                        </a:spcBef>
                        <a:spcAft>
                          <a:spcPts val="0"/>
                        </a:spcAft>
                      </a:pPr>
                      <a:r>
                        <a:rPr lang="en-US" sz="1800" b="1" dirty="0">
                          <a:solidFill>
                            <a:srgbClr val="000000"/>
                          </a:solidFill>
                          <a:latin typeface="Garamond"/>
                          <a:ea typeface="Garamond"/>
                          <a:cs typeface="Garamond"/>
                        </a:rPr>
                        <a:t>Range of Days Post Onset </a:t>
                      </a:r>
                      <a:r>
                        <a:rPr lang="en-US" sz="1800" dirty="0">
                          <a:solidFill>
                            <a:srgbClr val="000000"/>
                          </a:solidFill>
                          <a:latin typeface="Garamond"/>
                          <a:ea typeface="Garamond"/>
                          <a:cs typeface="Garamond"/>
                        </a:rPr>
                        <a:t>(varied across states and villages)</a:t>
                      </a:r>
                      <a:endParaRPr lang="en-US" sz="1800" dirty="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marL="0" marR="0" algn="ctr">
                        <a:lnSpc>
                          <a:spcPct val="115000"/>
                        </a:lnSpc>
                        <a:spcBef>
                          <a:spcPts val="0"/>
                        </a:spcBef>
                        <a:spcAft>
                          <a:spcPts val="0"/>
                        </a:spcAft>
                      </a:pPr>
                      <a:r>
                        <a:rPr lang="en-US" sz="1800" b="1">
                          <a:solidFill>
                            <a:srgbClr val="000000"/>
                          </a:solidFill>
                          <a:latin typeface="Garamond"/>
                          <a:ea typeface="Garamond"/>
                          <a:cs typeface="Garamond"/>
                        </a:rPr>
                        <a:t>Payout </a:t>
                      </a:r>
                      <a:r>
                        <a:rPr lang="en-US" sz="1800">
                          <a:solidFill>
                            <a:srgbClr val="000000"/>
                          </a:solidFill>
                          <a:latin typeface="Garamond"/>
                          <a:ea typeface="Garamond"/>
                          <a:cs typeface="Garamond"/>
                        </a:rPr>
                        <a:t>(made if less than 30-40mm (depending on state) is received at each trigger point)</a:t>
                      </a:r>
                      <a:endParaRPr lang="en-US" sz="180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643828">
                <a:tc>
                  <a:txBody>
                    <a:bodyPr/>
                    <a:lstStyle/>
                    <a:p>
                      <a:pPr marL="0" marR="0" algn="ctr">
                        <a:lnSpc>
                          <a:spcPct val="115000"/>
                        </a:lnSpc>
                        <a:spcBef>
                          <a:spcPts val="0"/>
                        </a:spcBef>
                        <a:spcAft>
                          <a:spcPts val="0"/>
                        </a:spcAft>
                      </a:pPr>
                      <a:r>
                        <a:rPr lang="en-US" sz="1800" dirty="0">
                          <a:solidFill>
                            <a:srgbClr val="000000"/>
                          </a:solidFill>
                          <a:latin typeface="Garamond"/>
                          <a:ea typeface="Garamond"/>
                          <a:cs typeface="Garamond"/>
                        </a:rPr>
                        <a:t>1</a:t>
                      </a:r>
                      <a:endParaRPr lang="en-US" sz="1800" dirty="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800">
                          <a:solidFill>
                            <a:srgbClr val="000000"/>
                          </a:solidFill>
                          <a:latin typeface="Garamond"/>
                          <a:ea typeface="Garamond"/>
                          <a:cs typeface="Garamond"/>
                        </a:rPr>
                        <a:t>15-20</a:t>
                      </a:r>
                      <a:endParaRPr lang="en-US" sz="180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800">
                          <a:solidFill>
                            <a:srgbClr val="000000"/>
                          </a:solidFill>
                          <a:latin typeface="Garamond"/>
                          <a:ea typeface="Garamond"/>
                          <a:cs typeface="Garamond"/>
                        </a:rPr>
                        <a:t>Rs. 300</a:t>
                      </a:r>
                      <a:endParaRPr lang="en-US" sz="180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643828">
                <a:tc>
                  <a:txBody>
                    <a:bodyPr/>
                    <a:lstStyle/>
                    <a:p>
                      <a:pPr marL="0" marR="0" algn="ctr">
                        <a:lnSpc>
                          <a:spcPct val="115000"/>
                        </a:lnSpc>
                        <a:spcBef>
                          <a:spcPts val="0"/>
                        </a:spcBef>
                        <a:spcAft>
                          <a:spcPts val="0"/>
                        </a:spcAft>
                      </a:pPr>
                      <a:r>
                        <a:rPr lang="en-US" sz="1800">
                          <a:solidFill>
                            <a:srgbClr val="000000"/>
                          </a:solidFill>
                          <a:latin typeface="Garamond"/>
                          <a:ea typeface="Garamond"/>
                          <a:cs typeface="Garamond"/>
                        </a:rPr>
                        <a:t>2</a:t>
                      </a:r>
                      <a:endParaRPr lang="en-US" sz="180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800">
                          <a:solidFill>
                            <a:srgbClr val="000000"/>
                          </a:solidFill>
                          <a:latin typeface="Garamond"/>
                          <a:ea typeface="Garamond"/>
                          <a:cs typeface="Garamond"/>
                        </a:rPr>
                        <a:t>20-30</a:t>
                      </a:r>
                      <a:endParaRPr lang="en-US" sz="180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800">
                          <a:solidFill>
                            <a:srgbClr val="000000"/>
                          </a:solidFill>
                          <a:latin typeface="Garamond"/>
                          <a:ea typeface="Garamond"/>
                          <a:cs typeface="Garamond"/>
                        </a:rPr>
                        <a:t>Rs. 750</a:t>
                      </a:r>
                      <a:endParaRPr lang="en-US" sz="180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643828">
                <a:tc>
                  <a:txBody>
                    <a:bodyPr/>
                    <a:lstStyle/>
                    <a:p>
                      <a:pPr marL="0" marR="0" algn="ctr">
                        <a:lnSpc>
                          <a:spcPct val="115000"/>
                        </a:lnSpc>
                        <a:spcBef>
                          <a:spcPts val="0"/>
                        </a:spcBef>
                        <a:spcAft>
                          <a:spcPts val="0"/>
                        </a:spcAft>
                      </a:pPr>
                      <a:r>
                        <a:rPr lang="en-US" sz="1800">
                          <a:solidFill>
                            <a:srgbClr val="000000"/>
                          </a:solidFill>
                          <a:latin typeface="Garamond"/>
                          <a:ea typeface="Garamond"/>
                          <a:cs typeface="Garamond"/>
                        </a:rPr>
                        <a:t>3</a:t>
                      </a:r>
                      <a:endParaRPr lang="en-US" sz="180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800">
                          <a:solidFill>
                            <a:srgbClr val="000000"/>
                          </a:solidFill>
                          <a:latin typeface="Garamond"/>
                          <a:ea typeface="Garamond"/>
                          <a:cs typeface="Garamond"/>
                        </a:rPr>
                        <a:t>25-40</a:t>
                      </a:r>
                      <a:endParaRPr lang="en-US" sz="180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algn="ctr">
                        <a:lnSpc>
                          <a:spcPct val="115000"/>
                        </a:lnSpc>
                        <a:spcBef>
                          <a:spcPts val="0"/>
                        </a:spcBef>
                        <a:spcAft>
                          <a:spcPts val="0"/>
                        </a:spcAft>
                      </a:pPr>
                      <a:r>
                        <a:rPr lang="en-US" sz="1800" dirty="0">
                          <a:solidFill>
                            <a:srgbClr val="000000"/>
                          </a:solidFill>
                          <a:latin typeface="Garamond"/>
                          <a:ea typeface="Garamond"/>
                          <a:cs typeface="Garamond"/>
                        </a:rPr>
                        <a:t> Rs. 1,200</a:t>
                      </a:r>
                      <a:endParaRPr lang="en-US" sz="1800" dirty="0">
                        <a:solidFill>
                          <a:srgbClr val="000000"/>
                        </a:solidFill>
                        <a:latin typeface="Arial"/>
                        <a:ea typeface="Arial"/>
                      </a:endParaRPr>
                    </a:p>
                  </a:txBody>
                  <a:tcPr marL="62141" marR="62141" marT="62141" marB="621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3" name="TextBox 2"/>
          <p:cNvSpPr txBox="1"/>
          <p:nvPr/>
        </p:nvSpPr>
        <p:spPr>
          <a:xfrm>
            <a:off x="762000" y="304800"/>
            <a:ext cx="7467600" cy="2554545"/>
          </a:xfrm>
          <a:prstGeom prst="rect">
            <a:avLst/>
          </a:prstGeom>
          <a:noFill/>
        </p:spPr>
        <p:txBody>
          <a:bodyPr wrap="square" rtlCol="0">
            <a:spAutoFit/>
          </a:bodyPr>
          <a:lstStyle/>
          <a:p>
            <a:pPr algn="ctr"/>
            <a:r>
              <a:rPr lang="en-US" sz="3200" dirty="0" smtClean="0">
                <a:latin typeface="Garamond" pitchFamily="18" charset="0"/>
              </a:rPr>
              <a:t>Delayed Monsoon Onset Insurance Product </a:t>
            </a:r>
          </a:p>
          <a:p>
            <a:pPr algn="ctr"/>
            <a:endParaRPr lang="en-US" sz="1600" i="1" dirty="0" smtClean="0">
              <a:latin typeface="Garamond,Italic"/>
            </a:endParaRPr>
          </a:p>
          <a:p>
            <a:pPr algn="ctr"/>
            <a:r>
              <a:rPr lang="en-US" sz="1600" i="1" dirty="0" smtClean="0">
                <a:latin typeface="Garamond,Italic"/>
              </a:rPr>
              <a:t>Agricultural </a:t>
            </a:r>
            <a:r>
              <a:rPr lang="en-US" sz="1600" i="1" dirty="0">
                <a:latin typeface="Garamond,Italic"/>
              </a:rPr>
              <a:t>Insurance Company of India </a:t>
            </a:r>
            <a:r>
              <a:rPr lang="en-US" sz="1600" i="1" dirty="0">
                <a:latin typeface="Garamond"/>
              </a:rPr>
              <a:t>(</a:t>
            </a:r>
            <a:r>
              <a:rPr lang="en-US" sz="1600" i="1" dirty="0" smtClean="0">
                <a:latin typeface="Garamond"/>
              </a:rPr>
              <a:t>AICI)</a:t>
            </a:r>
          </a:p>
          <a:p>
            <a:endParaRPr lang="en-US" sz="1600" i="1" dirty="0">
              <a:latin typeface="Garamond"/>
            </a:endParaRPr>
          </a:p>
          <a:p>
            <a:r>
              <a:rPr lang="en-US" sz="1600" dirty="0" smtClean="0">
                <a:latin typeface="TimesNewRoman"/>
              </a:rPr>
              <a:t>AICI </a:t>
            </a:r>
            <a:r>
              <a:rPr lang="en-US" sz="1600" dirty="0">
                <a:latin typeface="TimesNewRoman"/>
              </a:rPr>
              <a:t>offers area based and weather based crop insurance programs in almost</a:t>
            </a:r>
          </a:p>
          <a:p>
            <a:r>
              <a:rPr lang="en-US" sz="1600" dirty="0">
                <a:latin typeface="TimesNewRoman"/>
              </a:rPr>
              <a:t>500 districts of India, covering almost 20 million farmers, making it one of the</a:t>
            </a:r>
          </a:p>
          <a:p>
            <a:r>
              <a:rPr lang="en-US" sz="1600" dirty="0">
                <a:latin typeface="TimesNewRoman"/>
              </a:rPr>
              <a:t>biggest crop insurers in the world</a:t>
            </a:r>
            <a:r>
              <a:rPr lang="en-US" sz="1600" dirty="0" smtClean="0">
                <a:latin typeface="TimesNewRoman"/>
              </a:rPr>
              <a:t>.</a:t>
            </a:r>
          </a:p>
          <a:p>
            <a:endParaRPr lang="en-US" sz="1600" dirty="0">
              <a:latin typeface="TimesNewRoman"/>
            </a:endParaRPr>
          </a:p>
          <a:p>
            <a:pPr algn="ctr"/>
            <a:r>
              <a:rPr lang="en-US" sz="1600" dirty="0">
                <a:latin typeface="TimesNewRoman"/>
              </a:rPr>
              <a:t>Timing and Payout Function</a:t>
            </a:r>
            <a:endParaRPr lang="en-US" sz="1600" dirty="0"/>
          </a:p>
        </p:txBody>
      </p:sp>
      <p:sp>
        <p:nvSpPr>
          <p:cNvPr id="4" name="TextBox 3"/>
          <p:cNvSpPr txBox="1"/>
          <p:nvPr/>
        </p:nvSpPr>
        <p:spPr>
          <a:xfrm>
            <a:off x="990600" y="6107668"/>
            <a:ext cx="7467600" cy="369332"/>
          </a:xfrm>
          <a:prstGeom prst="rect">
            <a:avLst/>
          </a:prstGeom>
          <a:noFill/>
        </p:spPr>
        <p:txBody>
          <a:bodyPr wrap="square" rtlCol="0">
            <a:spAutoFit/>
          </a:bodyPr>
          <a:lstStyle/>
          <a:p>
            <a:r>
              <a:rPr lang="en-US" dirty="0"/>
              <a:t>Rainfall measured at the block level from AWS (Automatic weather stations)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A8A698-8CDA-4C76-87F3-60246C8840DE}" type="slidenum">
              <a:rPr lang="en-US" smtClean="0"/>
              <a:pPr/>
              <a:t>21</a:t>
            </a:fld>
            <a:endParaRPr lang="en-US"/>
          </a:p>
        </p:txBody>
      </p:sp>
      <p:graphicFrame>
        <p:nvGraphicFramePr>
          <p:cNvPr id="5" name="Content Placeholder 4"/>
          <p:cNvGraphicFramePr>
            <a:graphicFrameLocks noGrp="1"/>
          </p:cNvGraphicFramePr>
          <p:nvPr>
            <p:ph idx="4294967295"/>
          </p:nvPr>
        </p:nvGraphicFramePr>
        <p:xfrm>
          <a:off x="76200" y="609600"/>
          <a:ext cx="8763000" cy="541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600" dirty="0" smtClean="0"/>
              <a:t/>
            </a:r>
            <a:br>
              <a:rPr lang="en-US" sz="3600" dirty="0" smtClean="0"/>
            </a:br>
            <a:r>
              <a:rPr lang="en-US" sz="3600" dirty="0" smtClean="0"/>
              <a:t>Identifying the strength of informal, group-based idiosyncratic and index insurance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300" dirty="0" smtClean="0"/>
              <a:t>Need to estimate the determinants of informal indemnification </a:t>
            </a:r>
            <a:r>
              <a:rPr lang="el-GR" sz="2300" i="1" dirty="0" smtClean="0"/>
              <a:t>δ</a:t>
            </a:r>
            <a:endParaRPr lang="en-US" sz="2300" i="1" dirty="0" smtClean="0"/>
          </a:p>
          <a:p>
            <a:r>
              <a:rPr lang="en-US" sz="2300" dirty="0" smtClean="0"/>
              <a:t>Payment </a:t>
            </a:r>
            <a:r>
              <a:rPr lang="el-GR" sz="2300" i="1" dirty="0" smtClean="0"/>
              <a:t>δ</a:t>
            </a:r>
            <a:r>
              <a:rPr lang="en-US" sz="2300" i="1" baseline="-25000" dirty="0" smtClean="0"/>
              <a:t>ijk</a:t>
            </a:r>
            <a:r>
              <a:rPr lang="en-US" sz="2300" i="1" dirty="0" smtClean="0"/>
              <a:t> </a:t>
            </a:r>
            <a:r>
              <a:rPr lang="en-US" sz="2300" dirty="0" smtClean="0"/>
              <a:t>made to household </a:t>
            </a:r>
            <a:r>
              <a:rPr lang="en-US" sz="2300" dirty="0" err="1" smtClean="0"/>
              <a:t>i</a:t>
            </a:r>
            <a:r>
              <a:rPr lang="en-US" sz="2300" dirty="0" smtClean="0"/>
              <a:t> in caste group j in village k in the event of a household-specific loss </a:t>
            </a:r>
            <a:r>
              <a:rPr lang="en-US" sz="2300" i="1" dirty="0" err="1" smtClean="0"/>
              <a:t>d</a:t>
            </a:r>
            <a:r>
              <a:rPr lang="en-US" sz="2300" i="1" baseline="-25000" dirty="0" err="1" smtClean="0"/>
              <a:t>ijk</a:t>
            </a:r>
            <a:r>
              <a:rPr lang="en-US" sz="2300" i="1" dirty="0" smtClean="0"/>
              <a:t> </a:t>
            </a:r>
            <a:r>
              <a:rPr lang="en-US" sz="2300" dirty="0" smtClean="0"/>
              <a:t>or an aggregate village production shock </a:t>
            </a:r>
            <a:r>
              <a:rPr lang="el-GR" sz="2300" i="1" dirty="0" smtClean="0"/>
              <a:t>ζ</a:t>
            </a:r>
            <a:r>
              <a:rPr lang="en-US" sz="2300" i="1" baseline="-25000" dirty="0" smtClean="0"/>
              <a:t>k</a:t>
            </a:r>
          </a:p>
          <a:p>
            <a:pPr>
              <a:buNone/>
            </a:pPr>
            <a:endParaRPr lang="en-US" sz="1100" i="1" dirty="0" smtClean="0"/>
          </a:p>
          <a:p>
            <a:pPr>
              <a:buNone/>
            </a:pPr>
            <a:r>
              <a:rPr lang="en-US" sz="2300" i="1" dirty="0" smtClean="0"/>
              <a:t>	</a:t>
            </a:r>
            <a:r>
              <a:rPr lang="el-GR" sz="2300" i="1" dirty="0" smtClean="0"/>
              <a:t> </a:t>
            </a:r>
            <a:r>
              <a:rPr lang="en-US" sz="2300" i="1" dirty="0" smtClean="0"/>
              <a:t>	</a:t>
            </a:r>
            <a:r>
              <a:rPr lang="el-GR" sz="2300" i="1" dirty="0" smtClean="0"/>
              <a:t>δ</a:t>
            </a:r>
            <a:r>
              <a:rPr lang="en-US" sz="2300" i="1" baseline="-25000" dirty="0" smtClean="0"/>
              <a:t>ijk</a:t>
            </a:r>
            <a:r>
              <a:rPr lang="en-US" sz="2300" i="1" dirty="0" smtClean="0"/>
              <a:t>  = </a:t>
            </a:r>
            <a:r>
              <a:rPr lang="el-GR" sz="2300" i="1" dirty="0" smtClean="0"/>
              <a:t>η</a:t>
            </a:r>
            <a:r>
              <a:rPr lang="en-US" sz="2300" i="1" baseline="-25000" dirty="0" err="1" smtClean="0"/>
              <a:t>ij</a:t>
            </a:r>
            <a:r>
              <a:rPr lang="en-US" sz="2300" i="1" dirty="0" smtClean="0"/>
              <a:t> </a:t>
            </a:r>
            <a:r>
              <a:rPr lang="en-US" sz="2300" i="1" dirty="0" err="1" smtClean="0"/>
              <a:t>d</a:t>
            </a:r>
            <a:r>
              <a:rPr lang="en-US" sz="2300" i="1" baseline="-25000" dirty="0" err="1" smtClean="0"/>
              <a:t>ijk</a:t>
            </a:r>
            <a:r>
              <a:rPr lang="en-US" sz="2300" i="1" baseline="-25000" dirty="0" smtClean="0"/>
              <a:t> </a:t>
            </a:r>
            <a:r>
              <a:rPr lang="en-US" sz="2300" i="1" dirty="0" smtClean="0"/>
              <a:t> +</a:t>
            </a:r>
            <a:r>
              <a:rPr lang="el-GR" sz="2300" i="1" dirty="0" smtClean="0"/>
              <a:t>ι</a:t>
            </a:r>
            <a:r>
              <a:rPr lang="en-US" sz="2300" i="1" baseline="-25000" dirty="0" err="1" smtClean="0"/>
              <a:t>ij</a:t>
            </a:r>
            <a:r>
              <a:rPr lang="en-US" sz="2300" i="1" dirty="0" smtClean="0"/>
              <a:t> </a:t>
            </a:r>
            <a:r>
              <a:rPr lang="el-GR" sz="2300" i="1" dirty="0" smtClean="0"/>
              <a:t>ζ</a:t>
            </a:r>
            <a:r>
              <a:rPr lang="en-US" sz="2300" i="1" baseline="-25000" dirty="0" smtClean="0"/>
              <a:t>k </a:t>
            </a:r>
            <a:r>
              <a:rPr lang="en-US" sz="2300" i="1" dirty="0" smtClean="0"/>
              <a:t> + </a:t>
            </a:r>
            <a:r>
              <a:rPr lang="el-GR" sz="2300" i="1" dirty="0" smtClean="0"/>
              <a:t>μ</a:t>
            </a:r>
            <a:r>
              <a:rPr lang="en-US" sz="2300" i="1" baseline="-25000" dirty="0" smtClean="0"/>
              <a:t>j     </a:t>
            </a:r>
            <a:r>
              <a:rPr lang="en-US" sz="2300" dirty="0" smtClean="0"/>
              <a:t>where </a:t>
            </a:r>
            <a:r>
              <a:rPr lang="en-US" sz="2300" i="1" dirty="0" err="1" smtClean="0"/>
              <a:t>η</a:t>
            </a:r>
            <a:r>
              <a:rPr lang="en-US" sz="2300" i="1" baseline="-25000" dirty="0" err="1" smtClean="0"/>
              <a:t>ij</a:t>
            </a:r>
            <a:r>
              <a:rPr lang="en-US" sz="2300" dirty="0" smtClean="0"/>
              <a:t>= </a:t>
            </a:r>
            <a:r>
              <a:rPr lang="en-US" sz="2300" i="1" dirty="0" smtClean="0"/>
              <a:t>η</a:t>
            </a:r>
            <a:r>
              <a:rPr lang="en-US" sz="2300" dirty="0" smtClean="0"/>
              <a:t>(</a:t>
            </a:r>
            <a:r>
              <a:rPr lang="en-US" sz="2300" b="1" i="1" dirty="0" err="1" smtClean="0"/>
              <a:t>X</a:t>
            </a:r>
            <a:r>
              <a:rPr lang="en-US" sz="2300" i="1" baseline="-25000" dirty="0" err="1" smtClean="0"/>
              <a:t>j</a:t>
            </a:r>
            <a:r>
              <a:rPr lang="en-US" sz="2300" i="1" baseline="-25000" dirty="0" smtClean="0"/>
              <a:t>, </a:t>
            </a:r>
            <a:r>
              <a:rPr lang="en-US" sz="2300" b="1" i="1" dirty="0" err="1" smtClean="0"/>
              <a:t>X</a:t>
            </a:r>
            <a:r>
              <a:rPr lang="en-US" sz="2300" i="1" baseline="-25000" dirty="0" err="1" smtClean="0"/>
              <a:t>ij</a:t>
            </a:r>
            <a:r>
              <a:rPr lang="en-US" sz="2300" dirty="0" smtClean="0"/>
              <a:t>), </a:t>
            </a:r>
            <a:r>
              <a:rPr lang="el-GR" sz="2300" i="1" dirty="0" smtClean="0"/>
              <a:t>ι</a:t>
            </a:r>
            <a:r>
              <a:rPr lang="en-US" sz="2300" i="1" baseline="-25000" dirty="0" err="1" smtClean="0"/>
              <a:t>ij</a:t>
            </a:r>
            <a:r>
              <a:rPr lang="en-US" sz="2300" i="1" dirty="0" smtClean="0"/>
              <a:t>= ι</a:t>
            </a:r>
            <a:r>
              <a:rPr lang="en-US" sz="2300" dirty="0" smtClean="0"/>
              <a:t>(</a:t>
            </a:r>
            <a:r>
              <a:rPr lang="en-US" sz="2300" b="1" i="1" dirty="0" err="1" smtClean="0"/>
              <a:t>X</a:t>
            </a:r>
            <a:r>
              <a:rPr lang="en-US" sz="2300" i="1" baseline="-25000" dirty="0" err="1" smtClean="0"/>
              <a:t>j</a:t>
            </a:r>
            <a:r>
              <a:rPr lang="en-US" sz="2300" i="1" baseline="-25000" dirty="0" smtClean="0"/>
              <a:t>, </a:t>
            </a:r>
            <a:r>
              <a:rPr lang="en-US" sz="2300" b="1" i="1" dirty="0" err="1" smtClean="0"/>
              <a:t>X</a:t>
            </a:r>
            <a:r>
              <a:rPr lang="en-US" sz="2300" i="1" baseline="-25000" dirty="0" err="1" smtClean="0"/>
              <a:t>ij</a:t>
            </a:r>
            <a:r>
              <a:rPr lang="en-US" sz="2300" i="1" baseline="-25000" dirty="0" smtClean="0"/>
              <a:t> </a:t>
            </a:r>
            <a:r>
              <a:rPr lang="en-US" sz="2300" dirty="0" smtClean="0"/>
              <a:t>)</a:t>
            </a:r>
          </a:p>
          <a:p>
            <a:pPr>
              <a:buNone/>
            </a:pPr>
            <a:endParaRPr lang="en-US" sz="1100" i="1" dirty="0" smtClean="0"/>
          </a:p>
          <a:p>
            <a:r>
              <a:rPr lang="en-US" sz="2300" dirty="0" smtClean="0"/>
              <a:t>Indemnification of shocks depends on caste and household characteristics.</a:t>
            </a:r>
          </a:p>
          <a:p>
            <a:r>
              <a:rPr lang="en-US" sz="2300" dirty="0" smtClean="0"/>
              <a:t>What are the relevant caste-level variables that affect the ability to pool risk?</a:t>
            </a:r>
          </a:p>
          <a:p>
            <a:pPr lvl="1"/>
            <a:r>
              <a:rPr lang="en-US" sz="1900" dirty="0" smtClean="0"/>
              <a:t>Group’s ability to indemnify risk and avoid moral hazard depends on the group’s level of resources, its ability to agree on common actions, its ability to diversify risk, and its ability to monitor.</a:t>
            </a:r>
          </a:p>
          <a:p>
            <a:endParaRPr lang="en-US" sz="1800" i="1" dirty="0" smtClean="0"/>
          </a:p>
        </p:txBody>
      </p:sp>
      <p:sp>
        <p:nvSpPr>
          <p:cNvPr id="4" name="Slide Number Placeholder 3"/>
          <p:cNvSpPr>
            <a:spLocks noGrp="1"/>
          </p:cNvSpPr>
          <p:nvPr>
            <p:ph type="sldNum" sz="quarter" idx="12"/>
          </p:nvPr>
        </p:nvSpPr>
        <p:spPr/>
        <p:txBody>
          <a:bodyPr/>
          <a:lstStyle/>
          <a:p>
            <a:fld id="{A6A8A698-8CDA-4C76-87F3-60246C8840DE}"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Estimate the effect of informal insurance on formal index insurance demand</a:t>
            </a:r>
            <a:endParaRPr lang="en-US" sz="3600" b="1" dirty="0"/>
          </a:p>
        </p:txBody>
      </p:sp>
      <p:sp>
        <p:nvSpPr>
          <p:cNvPr id="3" name="Content Placeholder 2"/>
          <p:cNvSpPr>
            <a:spLocks noGrp="1"/>
          </p:cNvSpPr>
          <p:nvPr>
            <p:ph idx="1"/>
          </p:nvPr>
        </p:nvSpPr>
        <p:spPr>
          <a:xfrm>
            <a:off x="457200" y="1524000"/>
            <a:ext cx="8305800" cy="4800600"/>
          </a:xfrm>
        </p:spPr>
        <p:txBody>
          <a:bodyPr/>
          <a:lstStyle/>
          <a:p>
            <a:r>
              <a:rPr lang="en-US" dirty="0" smtClean="0"/>
              <a:t>Compute from the estimates caste-specific (and household-specific) abilities to indemnify against</a:t>
            </a:r>
          </a:p>
          <a:p>
            <a:pPr>
              <a:buNone/>
            </a:pPr>
            <a:r>
              <a:rPr lang="en-US" dirty="0" smtClean="0"/>
              <a:t>			actual individual losses: </a:t>
            </a:r>
            <a:r>
              <a:rPr lang="en-US" i="1" dirty="0" err="1" smtClean="0"/>
              <a:t>η</a:t>
            </a:r>
            <a:r>
              <a:rPr lang="en-US" i="1" baseline="-25000" dirty="0" err="1" smtClean="0"/>
              <a:t>j</a:t>
            </a:r>
            <a:r>
              <a:rPr lang="en-US" dirty="0" smtClean="0"/>
              <a:t> = </a:t>
            </a:r>
            <a:r>
              <a:rPr lang="en-US" i="1" dirty="0" err="1" smtClean="0"/>
              <a:t>Ση</a:t>
            </a:r>
            <a:r>
              <a:rPr lang="en-US" i="1" baseline="30000" dirty="0" err="1" smtClean="0"/>
              <a:t>j</a:t>
            </a:r>
            <a:r>
              <a:rPr lang="en-US" i="1" baseline="-25000" dirty="0" err="1" smtClean="0"/>
              <a:t>n</a:t>
            </a:r>
            <a:r>
              <a:rPr lang="en-US" i="1" dirty="0" err="1" smtClean="0"/>
              <a:t>X</a:t>
            </a:r>
            <a:r>
              <a:rPr lang="en-US" i="1" baseline="-25000" dirty="0" err="1" smtClean="0"/>
              <a:t>jn</a:t>
            </a:r>
            <a:endParaRPr lang="en-US" dirty="0" smtClean="0"/>
          </a:p>
          <a:p>
            <a:pPr>
              <a:buNone/>
            </a:pPr>
            <a:r>
              <a:rPr lang="en-US" dirty="0" smtClean="0"/>
              <a:t>			aggregate shocks (index) </a:t>
            </a:r>
            <a:r>
              <a:rPr lang="el-GR" i="1" dirty="0" smtClean="0"/>
              <a:t>ι</a:t>
            </a:r>
            <a:r>
              <a:rPr lang="en-US" i="1" baseline="-25000" dirty="0" err="1" smtClean="0"/>
              <a:t>ij</a:t>
            </a:r>
            <a:r>
              <a:rPr lang="en-US" dirty="0" smtClean="0"/>
              <a:t> = </a:t>
            </a:r>
            <a:r>
              <a:rPr lang="en-US" i="1" dirty="0" smtClean="0"/>
              <a:t>Σ</a:t>
            </a:r>
            <a:r>
              <a:rPr lang="el-GR" i="1" dirty="0" smtClean="0"/>
              <a:t> ι </a:t>
            </a:r>
            <a:r>
              <a:rPr lang="en-US" i="1" baseline="30000" dirty="0" err="1" smtClean="0"/>
              <a:t>j</a:t>
            </a:r>
            <a:r>
              <a:rPr lang="en-US" i="1" baseline="-25000" dirty="0" err="1" smtClean="0"/>
              <a:t>n</a:t>
            </a:r>
            <a:r>
              <a:rPr lang="en-US" i="1" dirty="0" err="1" smtClean="0"/>
              <a:t>X</a:t>
            </a:r>
            <a:r>
              <a:rPr lang="en-US" i="1" baseline="-25000" dirty="0" err="1" smtClean="0"/>
              <a:t>jn</a:t>
            </a:r>
            <a:endParaRPr lang="en-US" i="1" baseline="-25000" dirty="0" smtClean="0"/>
          </a:p>
          <a:p>
            <a:pPr>
              <a:buNone/>
            </a:pPr>
            <a:endParaRPr lang="en-US" dirty="0" smtClean="0"/>
          </a:p>
          <a:p>
            <a:r>
              <a:rPr lang="en-US" dirty="0" smtClean="0"/>
              <a:t>Use as determinants of formal insurance take-up</a:t>
            </a:r>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Estimation of </a:t>
            </a:r>
            <a:r>
              <a:rPr lang="en-US" i="1" dirty="0" err="1" smtClean="0"/>
              <a:t>η</a:t>
            </a:r>
            <a:r>
              <a:rPr lang="en-US" i="1" baseline="-25000" dirty="0" err="1" smtClean="0"/>
              <a:t>j</a:t>
            </a:r>
            <a:r>
              <a:rPr lang="en-US" dirty="0" smtClean="0"/>
              <a:t> and </a:t>
            </a:r>
            <a:r>
              <a:rPr lang="el-GR" i="1" dirty="0" smtClean="0"/>
              <a:t>ι</a:t>
            </a:r>
            <a:r>
              <a:rPr lang="en-US" i="1" baseline="-25000" dirty="0" err="1" smtClean="0"/>
              <a:t>ij</a:t>
            </a:r>
            <a:r>
              <a:rPr lang="en-US" dirty="0" smtClean="0"/>
              <a:t> </a:t>
            </a:r>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Problem: </a:t>
            </a:r>
          </a:p>
          <a:p>
            <a:pPr lvl="1"/>
            <a:r>
              <a:rPr lang="en-US" dirty="0" smtClean="0"/>
              <a:t>Household losses have a caste-level component:(</a:t>
            </a:r>
            <a:r>
              <a:rPr lang="en-US" dirty="0" err="1" smtClean="0"/>
              <a:t>d</a:t>
            </a:r>
            <a:r>
              <a:rPr lang="en-US" baseline="-25000" dirty="0" err="1" smtClean="0"/>
              <a:t>ijk</a:t>
            </a:r>
            <a:r>
              <a:rPr lang="en-US" dirty="0" smtClean="0"/>
              <a:t> + </a:t>
            </a:r>
            <a:r>
              <a:rPr lang="en-US" dirty="0" err="1" smtClean="0"/>
              <a:t>d</a:t>
            </a:r>
            <a:r>
              <a:rPr lang="en-US" baseline="-25000" dirty="0" err="1" smtClean="0"/>
              <a:t>j</a:t>
            </a:r>
            <a:r>
              <a:rPr lang="en-US" dirty="0" smtClean="0"/>
              <a:t>) </a:t>
            </a:r>
          </a:p>
          <a:p>
            <a:pPr lvl="1"/>
            <a:r>
              <a:rPr lang="en-US" dirty="0" err="1" smtClean="0"/>
              <a:t>Arnott-Stiglitz</a:t>
            </a:r>
            <a:r>
              <a:rPr lang="en-US" dirty="0" smtClean="0"/>
              <a:t> model indicates that risk-taking is endogenous at the sub-caste level</a:t>
            </a:r>
          </a:p>
          <a:p>
            <a:pPr lvl="1"/>
            <a:r>
              <a:rPr lang="en-US" dirty="0" smtClean="0"/>
              <a:t>Other unobserved caste-level characteristics might also matter.</a:t>
            </a:r>
          </a:p>
          <a:p>
            <a:r>
              <a:rPr lang="en-US" dirty="0" smtClean="0"/>
              <a:t>Solution:</a:t>
            </a:r>
          </a:p>
          <a:p>
            <a:pPr lvl="1"/>
            <a:r>
              <a:rPr lang="en-US" dirty="0" smtClean="0"/>
              <a:t>Can estimate the interaction parameters </a:t>
            </a:r>
            <a:r>
              <a:rPr lang="en-US" i="1" dirty="0" err="1" smtClean="0"/>
              <a:t>η</a:t>
            </a:r>
            <a:r>
              <a:rPr lang="en-US" i="1" baseline="30000" dirty="0" err="1" smtClean="0"/>
              <a:t>j</a:t>
            </a:r>
            <a:r>
              <a:rPr lang="en-US" i="1" baseline="-25000" dirty="0" err="1" smtClean="0"/>
              <a:t>n</a:t>
            </a:r>
            <a:r>
              <a:rPr lang="en-US" dirty="0" smtClean="0"/>
              <a:t> and </a:t>
            </a:r>
            <a:r>
              <a:rPr lang="en-US" i="1" dirty="0" err="1" smtClean="0"/>
              <a:t>i</a:t>
            </a:r>
            <a:r>
              <a:rPr lang="en-US" i="1" baseline="30000" dirty="0" err="1" smtClean="0"/>
              <a:t>i</a:t>
            </a:r>
            <a:r>
              <a:rPr lang="en-US" i="1" baseline="-25000" dirty="0" err="1" smtClean="0"/>
              <a:t>m</a:t>
            </a:r>
            <a:r>
              <a:rPr lang="en-US" dirty="0" smtClean="0"/>
              <a:t> even after adding caste-fixed effects to eliminate, </a:t>
            </a:r>
            <a:r>
              <a:rPr lang="en-US" i="1" dirty="0" err="1" smtClean="0"/>
              <a:t>d</a:t>
            </a:r>
            <a:r>
              <a:rPr lang="en-US" i="1" baseline="-25000" dirty="0" err="1" smtClean="0"/>
              <a:t>j</a:t>
            </a:r>
            <a:r>
              <a:rPr lang="en-US" baseline="-25000" dirty="0" smtClean="0"/>
              <a:t> </a:t>
            </a:r>
            <a:r>
              <a:rPr lang="en-US" dirty="0" smtClean="0"/>
              <a:t>,</a:t>
            </a:r>
            <a:r>
              <a:rPr lang="en-US" baseline="-25000" dirty="0" smtClean="0"/>
              <a:t> </a:t>
            </a:r>
            <a:r>
              <a:rPr lang="el-GR" i="1" dirty="0" smtClean="0"/>
              <a:t>μ</a:t>
            </a:r>
            <a:r>
              <a:rPr lang="en-US" i="1" baseline="-25000" dirty="0" smtClean="0"/>
              <a:t>j</a:t>
            </a:r>
            <a:r>
              <a:rPr lang="en-US" dirty="0" smtClean="0"/>
              <a:t> (and any unmeasured differences across Indian states)</a:t>
            </a:r>
          </a:p>
          <a:p>
            <a:pPr lvl="1"/>
            <a:r>
              <a:rPr lang="en-US" dirty="0" smtClean="0"/>
              <a:t>Cannot identify the effect of caste variables on the level of transfers, but they are not of direct interest here</a:t>
            </a:r>
          </a:p>
          <a:p>
            <a:pPr lvl="1"/>
            <a:r>
              <a:rPr lang="en-US" dirty="0" smtClean="0"/>
              <a:t>Caste fixed-effects accounts for other caste </a:t>
            </a:r>
            <a:r>
              <a:rPr lang="en-US" dirty="0" err="1" smtClean="0"/>
              <a:t>unobservables</a:t>
            </a:r>
            <a:r>
              <a:rPr lang="en-US" dirty="0" smtClean="0"/>
              <a:t> such as average risk aversion or how close knit the community is on average transfers</a:t>
            </a:r>
          </a:p>
          <a:p>
            <a:pPr lvl="1"/>
            <a:endParaRPr lang="en-US" dirty="0" smtClean="0"/>
          </a:p>
        </p:txBody>
      </p:sp>
      <p:sp>
        <p:nvSpPr>
          <p:cNvPr id="2" name="Slide Number Placeholder 1"/>
          <p:cNvSpPr>
            <a:spLocks noGrp="1"/>
          </p:cNvSpPr>
          <p:nvPr>
            <p:ph type="sldNum" sz="quarter" idx="12"/>
          </p:nvPr>
        </p:nvSpPr>
        <p:spPr/>
        <p:txBody>
          <a:bodyPr/>
          <a:lstStyle/>
          <a:p>
            <a:fld id="{A6A8A698-8CDA-4C76-87F3-60246C8840DE}"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(continued)</a:t>
            </a:r>
            <a:endParaRPr lang="en-US" dirty="0"/>
          </a:p>
        </p:txBody>
      </p:sp>
      <p:sp>
        <p:nvSpPr>
          <p:cNvPr id="3" name="Content Placeholder 2"/>
          <p:cNvSpPr>
            <a:spLocks noGrp="1"/>
          </p:cNvSpPr>
          <p:nvPr>
            <p:ph idx="1"/>
          </p:nvPr>
        </p:nvSpPr>
        <p:spPr>
          <a:xfrm>
            <a:off x="457200" y="1219200"/>
            <a:ext cx="8305800" cy="5105400"/>
          </a:xfrm>
        </p:spPr>
        <p:txBody>
          <a:bodyPr>
            <a:normAutofit fontScale="77500" lnSpcReduction="20000"/>
          </a:bodyPr>
          <a:lstStyle/>
          <a:p>
            <a:r>
              <a:rPr lang="en-US" dirty="0" smtClean="0"/>
              <a:t>We assume individual shocks to payments </a:t>
            </a:r>
            <a:r>
              <a:rPr lang="en-US" i="1" dirty="0" err="1" smtClean="0"/>
              <a:t>ε</a:t>
            </a:r>
            <a:r>
              <a:rPr lang="en-US" i="1" baseline="-25000" dirty="0" err="1" smtClean="0"/>
              <a:t>ijk</a:t>
            </a:r>
            <a:r>
              <a:rPr lang="en-US" dirty="0" smtClean="0"/>
              <a:t> are uncorrelated with individual losses </a:t>
            </a:r>
            <a:r>
              <a:rPr lang="en-US" i="1" dirty="0" err="1" smtClean="0"/>
              <a:t>d</a:t>
            </a:r>
            <a:r>
              <a:rPr lang="en-US" i="1" baseline="-25000" dirty="0" err="1" smtClean="0"/>
              <a:t>ijk</a:t>
            </a:r>
            <a:r>
              <a:rPr lang="en-US" dirty="0" smtClean="0"/>
              <a:t> net of the caste fixed effect   </a:t>
            </a:r>
          </a:p>
          <a:p>
            <a:r>
              <a:rPr lang="en-US" dirty="0" smtClean="0"/>
              <a:t>Schulhofer-Wohl (JPE 2012) and </a:t>
            </a:r>
            <a:r>
              <a:rPr lang="en-US" dirty="0" err="1" smtClean="0"/>
              <a:t>Mazzocco</a:t>
            </a:r>
            <a:r>
              <a:rPr lang="en-US" dirty="0" smtClean="0"/>
              <a:t> and </a:t>
            </a:r>
            <a:r>
              <a:rPr lang="en-US" dirty="0" err="1" smtClean="0"/>
              <a:t>Saini</a:t>
            </a:r>
            <a:r>
              <a:rPr lang="en-US" dirty="0" smtClean="0"/>
              <a:t> (AER 2011) argue that individual losses are correlated with individual preferences for risk.  Within a caste, we’ll see more risk averse households receiving a greater transfer.  </a:t>
            </a:r>
          </a:p>
          <a:p>
            <a:r>
              <a:rPr lang="en-US" dirty="0" smtClean="0"/>
              <a:t>Our coefficients are </a:t>
            </a:r>
            <a:r>
              <a:rPr lang="en-US" dirty="0" err="1" smtClean="0"/>
              <a:t>mis</a:t>
            </a:r>
            <a:r>
              <a:rPr lang="en-US" dirty="0" smtClean="0"/>
              <a:t>-estimated if castes with certain characteristics (e.g. occupational diversification) have more variable individual patterns of risk aversion. </a:t>
            </a:r>
          </a:p>
          <a:p>
            <a:r>
              <a:rPr lang="en-US" dirty="0" smtClean="0"/>
              <a:t>This could happen with say negative </a:t>
            </a:r>
            <a:r>
              <a:rPr lang="en-US" dirty="0" err="1" smtClean="0"/>
              <a:t>assortative</a:t>
            </a:r>
            <a:r>
              <a:rPr lang="en-US" dirty="0" smtClean="0"/>
              <a:t> matching – a highly risk averse and a highly risk tolerant person would pair up in a risk sharing network, and take advantage of the gains from trade in providing mutual insurance. </a:t>
            </a:r>
          </a:p>
          <a:p>
            <a:r>
              <a:rPr lang="en-US" dirty="0" smtClean="0"/>
              <a:t>However, our households are born into their caste: endogenous network formation is not an important concern.</a:t>
            </a:r>
          </a:p>
          <a:p>
            <a:endParaRPr lang="en-US" dirty="0" smtClean="0"/>
          </a:p>
        </p:txBody>
      </p:sp>
      <p:sp>
        <p:nvSpPr>
          <p:cNvPr id="4" name="Slide Number Placeholder 3"/>
          <p:cNvSpPr>
            <a:spLocks noGrp="1"/>
          </p:cNvSpPr>
          <p:nvPr>
            <p:ph type="sldNum" sz="quarter" idx="12"/>
          </p:nvPr>
        </p:nvSpPr>
        <p:spPr/>
        <p:txBody>
          <a:bodyPr/>
          <a:lstStyle/>
          <a:p>
            <a:fld id="{A6A8A698-8CDA-4C76-87F3-60246C8840DE}"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Aggregate Risk</a:t>
            </a:r>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26</a:t>
            </a:fld>
            <a:endParaRPr lang="en-US"/>
          </a:p>
        </p:txBody>
      </p:sp>
      <p:graphicFrame>
        <p:nvGraphicFramePr>
          <p:cNvPr id="5" name="Table 4"/>
          <p:cNvGraphicFramePr>
            <a:graphicFrameLocks noGrp="1"/>
          </p:cNvGraphicFramePr>
          <p:nvPr/>
        </p:nvGraphicFramePr>
        <p:xfrm>
          <a:off x="457200" y="1371604"/>
          <a:ext cx="8077201" cy="4891478"/>
        </p:xfrm>
        <a:graphic>
          <a:graphicData uri="http://schemas.openxmlformats.org/drawingml/2006/table">
            <a:tbl>
              <a:tblPr/>
              <a:tblGrid>
                <a:gridCol w="5076040"/>
                <a:gridCol w="1000387"/>
                <a:gridCol w="1000387"/>
                <a:gridCol w="1000387"/>
              </a:tblGrid>
              <a:tr h="299883">
                <a:tc gridSpan="4">
                  <a:txBody>
                    <a:bodyPr/>
                    <a:lstStyle/>
                    <a:p>
                      <a:pPr algn="ctr" fontAlgn="b"/>
                      <a:r>
                        <a:rPr lang="en-US" sz="1800" b="0" i="0" u="none" strike="noStrike" dirty="0">
                          <a:solidFill>
                            <a:srgbClr val="000000"/>
                          </a:solidFill>
                          <a:latin typeface="Times New Roman"/>
                        </a:rPr>
                        <a:t>ML Conditional </a:t>
                      </a:r>
                      <a:r>
                        <a:rPr lang="en-US" sz="1800" b="0" i="0" u="none" strike="noStrike" dirty="0" err="1">
                          <a:solidFill>
                            <a:srgbClr val="000000"/>
                          </a:solidFill>
                          <a:latin typeface="Times New Roman"/>
                        </a:rPr>
                        <a:t>Logit</a:t>
                      </a:r>
                      <a:r>
                        <a:rPr lang="en-US" sz="1800" b="0" i="0" u="none" strike="noStrike" dirty="0">
                          <a:solidFill>
                            <a:srgbClr val="000000"/>
                          </a:solidFill>
                          <a:latin typeface="Times New Roman"/>
                        </a:rPr>
                        <a:t> Estimates of the Determinants of Receiving Financial Assistance</a:t>
                      </a:r>
                    </a:p>
                  </a:txBody>
                  <a:tcPr marL="9525" marR="9525" marT="9525"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14878">
                <a:tc gridSpan="4">
                  <a:txBody>
                    <a:bodyPr/>
                    <a:lstStyle/>
                    <a:p>
                      <a:pPr algn="ctr" fontAlgn="b"/>
                      <a:r>
                        <a:rPr lang="en-US" sz="1800" b="0" i="0" u="none" strike="noStrike" dirty="0">
                          <a:solidFill>
                            <a:srgbClr val="000000"/>
                          </a:solidFill>
                          <a:latin typeface="Times New Roman"/>
                        </a:rPr>
                        <a:t>(Informal Loans + Non-regular Transfers in Crop Year 2005/6</a:t>
                      </a:r>
                      <a:r>
                        <a:rPr lang="en-US" sz="1800" b="0" i="0" u="none" strike="noStrike" dirty="0" smtClean="0">
                          <a:solidFill>
                            <a:srgbClr val="000000"/>
                          </a:solidFill>
                          <a:latin typeface="Times New Roman"/>
                        </a:rPr>
                        <a:t>)</a:t>
                      </a:r>
                    </a:p>
                    <a:p>
                      <a:pPr algn="ctr" fontAlgn="b"/>
                      <a:endParaRPr lang="en-US" sz="1800" b="0" i="0" u="none" strike="noStrike" dirty="0">
                        <a:solidFill>
                          <a:srgbClr val="000000"/>
                        </a:solidFill>
                        <a:latin typeface="Times New Roman"/>
                      </a:endParaRP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14878">
                <a:tc>
                  <a:txBody>
                    <a:bodyPr/>
                    <a:lstStyle/>
                    <a:p>
                      <a:pPr algn="l" fontAlgn="b"/>
                      <a:r>
                        <a:rPr lang="en-US" sz="1600" b="0" i="0" u="none" strike="noStrike">
                          <a:solidFill>
                            <a:srgbClr val="000000"/>
                          </a:solidFill>
                          <a:latin typeface="Times New Roman"/>
                        </a:rPr>
                        <a:t>Variable/Coefficient type </a:t>
                      </a:r>
                    </a:p>
                  </a:txBody>
                  <a:tcPr marL="9525" marR="9525" marT="9525"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latin typeface="Times New Roman"/>
                        </a:rPr>
                        <a:t>Log-Odds </a:t>
                      </a:r>
                    </a:p>
                  </a:txBody>
                  <a:tcPr marL="9525" marR="9525" marT="9525"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latin typeface="Times New Roman"/>
                        </a:rPr>
                        <a:t>Log-Odds </a:t>
                      </a:r>
                    </a:p>
                  </a:txBody>
                  <a:tcPr marL="9525" marR="9525" marT="9525"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latin typeface="Times New Roman"/>
                        </a:rPr>
                        <a:t>P </a:t>
                      </a:r>
                    </a:p>
                  </a:txBody>
                  <a:tcPr marL="9525" marR="9525" marT="9525"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9883">
                <a:tc>
                  <a:txBody>
                    <a:bodyPr/>
                    <a:lstStyle/>
                    <a:p>
                      <a:pPr algn="l" fontAlgn="b"/>
                      <a:r>
                        <a:rPr lang="fr-FR" sz="1600" b="0" i="0" u="none" strike="noStrike">
                          <a:solidFill>
                            <a:srgbClr val="000000"/>
                          </a:solidFill>
                          <a:latin typeface="Times New Roman"/>
                        </a:rPr>
                        <a:t>Adverse village rain deviation in 05/06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600" b="0" i="0" u="none" strike="noStrike">
                          <a:solidFill>
                            <a:srgbClr val="000000"/>
                          </a:solidFill>
                          <a:latin typeface="Times New Roman"/>
                        </a:rPr>
                        <a:t>-0.00183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600" b="0" i="0" u="none" strike="noStrike">
                          <a:solidFill>
                            <a:srgbClr val="000000"/>
                          </a:solidFill>
                          <a:latin typeface="Times New Roman"/>
                        </a:rPr>
                        <a:t>-0.00179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600" b="0" i="0" u="none" strike="noStrike">
                          <a:solidFill>
                            <a:srgbClr val="000000"/>
                          </a:solidFill>
                          <a:latin typeface="Times New Roman"/>
                        </a:rPr>
                        <a:t>0.00045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299883">
                <a:tc>
                  <a:txBody>
                    <a:bodyPr/>
                    <a:lstStyle/>
                    <a:p>
                      <a:pPr algn="l" fontAlgn="b"/>
                      <a:r>
                        <a:rPr lang="en-US" sz="1600" b="0" i="0" u="none" strike="noStrike">
                          <a:solidFill>
                            <a:srgbClr val="000000"/>
                          </a:solidFill>
                          <a:latin typeface="Times New Roman"/>
                        </a:rPr>
                        <a:t> </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(2.96)</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(2.91)</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(2.90)</a:t>
                      </a:r>
                    </a:p>
                  </a:txBody>
                  <a:tcPr marL="9525" marR="9525" marT="9525" marB="0" anchor="b">
                    <a:lnL>
                      <a:noFill/>
                    </a:lnL>
                    <a:lnR>
                      <a:noFill/>
                    </a:lnR>
                    <a:lnT>
                      <a:noFill/>
                    </a:lnT>
                    <a:lnB>
                      <a:noFill/>
                    </a:lnB>
                    <a:solidFill>
                      <a:srgbClr val="FFFFFF"/>
                    </a:solidFill>
                  </a:tcPr>
                </a:tc>
              </a:tr>
              <a:tr h="299883">
                <a:tc>
                  <a:txBody>
                    <a:bodyPr/>
                    <a:lstStyle/>
                    <a:p>
                      <a:pPr algn="l" fontAlgn="b"/>
                      <a:r>
                        <a:rPr lang="en-US" sz="1600" b="0" i="0" u="none" strike="noStrike">
                          <a:solidFill>
                            <a:srgbClr val="000000"/>
                          </a:solidFill>
                          <a:latin typeface="Times New Roman"/>
                        </a:rPr>
                        <a:t>×Caste’s mean land holdings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dirty="0">
                          <a:solidFill>
                            <a:srgbClr val="FF0000"/>
                          </a:solidFill>
                          <a:latin typeface="Times New Roman"/>
                        </a:rPr>
                        <a:t>0.000256</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FF0000"/>
                          </a:solidFill>
                          <a:latin typeface="Times New Roman"/>
                        </a:rPr>
                        <a:t>0.000274</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0.00007</a:t>
                      </a:r>
                    </a:p>
                  </a:txBody>
                  <a:tcPr marL="9525" marR="9525" marT="9525" marB="0" anchor="b">
                    <a:lnL>
                      <a:noFill/>
                    </a:lnL>
                    <a:lnR>
                      <a:noFill/>
                    </a:lnR>
                    <a:lnT>
                      <a:noFill/>
                    </a:lnT>
                    <a:lnB>
                      <a:noFill/>
                    </a:lnB>
                    <a:solidFill>
                      <a:srgbClr val="FFFFFF"/>
                    </a:solidFill>
                  </a:tcPr>
                </a:tc>
              </a:tr>
              <a:tr h="299883">
                <a:tc>
                  <a:txBody>
                    <a:bodyPr/>
                    <a:lstStyle/>
                    <a:p>
                      <a:pPr algn="l" fontAlgn="b"/>
                      <a:r>
                        <a:rPr lang="en-US" sz="1600" b="0" i="0" u="none" strike="noStrike">
                          <a:solidFill>
                            <a:srgbClr val="000000"/>
                          </a:solidFill>
                          <a:latin typeface="Times New Roman"/>
                        </a:rPr>
                        <a:t>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dirty="0">
                          <a:solidFill>
                            <a:srgbClr val="FF0000"/>
                          </a:solidFill>
                          <a:latin typeface="Times New Roman"/>
                        </a:rPr>
                        <a:t>(1.90)</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dirty="0">
                          <a:solidFill>
                            <a:srgbClr val="FF0000"/>
                          </a:solidFill>
                          <a:latin typeface="Times New Roman"/>
                        </a:rPr>
                        <a:t>(1.95)</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(1.95)</a:t>
                      </a:r>
                    </a:p>
                  </a:txBody>
                  <a:tcPr marL="9525" marR="9525" marT="9525" marB="0" anchor="b">
                    <a:lnL>
                      <a:noFill/>
                    </a:lnL>
                    <a:lnR>
                      <a:noFill/>
                    </a:lnR>
                    <a:lnT>
                      <a:noFill/>
                    </a:lnT>
                    <a:lnB>
                      <a:noFill/>
                    </a:lnB>
                    <a:solidFill>
                      <a:srgbClr val="FFFFFF"/>
                    </a:solidFill>
                  </a:tcPr>
                </a:tc>
              </a:tr>
              <a:tr h="299883">
                <a:tc>
                  <a:txBody>
                    <a:bodyPr/>
                    <a:lstStyle/>
                    <a:p>
                      <a:pPr algn="l" fontAlgn="b"/>
                      <a:r>
                        <a:rPr lang="en-US" sz="1600" b="0" i="0" u="none" strike="noStrike">
                          <a:solidFill>
                            <a:srgbClr val="000000"/>
                          </a:solidFill>
                          <a:latin typeface="Times New Roman"/>
                        </a:rPr>
                        <a:t>×Caste’s proportion landless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0.00139</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0.00165</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0.00041</a:t>
                      </a:r>
                    </a:p>
                  </a:txBody>
                  <a:tcPr marL="9525" marR="9525" marT="9525" marB="0" anchor="b">
                    <a:lnL>
                      <a:noFill/>
                    </a:lnL>
                    <a:lnR>
                      <a:noFill/>
                    </a:lnR>
                    <a:lnT>
                      <a:noFill/>
                    </a:lnT>
                    <a:lnB>
                      <a:noFill/>
                    </a:lnB>
                    <a:solidFill>
                      <a:srgbClr val="FFFFFF"/>
                    </a:solidFill>
                  </a:tcPr>
                </a:tc>
              </a:tr>
              <a:tr h="299883">
                <a:tc>
                  <a:txBody>
                    <a:bodyPr/>
                    <a:lstStyle/>
                    <a:p>
                      <a:pPr algn="l" fontAlgn="b"/>
                      <a:r>
                        <a:rPr lang="en-US" sz="1600" b="0" i="0" u="none" strike="noStrike">
                          <a:solidFill>
                            <a:srgbClr val="000000"/>
                          </a:solidFill>
                          <a:latin typeface="Times New Roman"/>
                        </a:rPr>
                        <a:t>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(1.09)</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(1.47)</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(1.46)</a:t>
                      </a:r>
                    </a:p>
                  </a:txBody>
                  <a:tcPr marL="9525" marR="9525" marT="9525" marB="0" anchor="b">
                    <a:lnL>
                      <a:noFill/>
                    </a:lnL>
                    <a:lnR>
                      <a:noFill/>
                    </a:lnR>
                    <a:lnT>
                      <a:noFill/>
                    </a:lnT>
                    <a:lnB>
                      <a:noFill/>
                    </a:lnB>
                    <a:solidFill>
                      <a:srgbClr val="FFFFFF"/>
                    </a:solidFill>
                  </a:tcPr>
                </a:tc>
              </a:tr>
              <a:tr h="299883">
                <a:tc>
                  <a:txBody>
                    <a:bodyPr/>
                    <a:lstStyle/>
                    <a:p>
                      <a:pPr algn="l" fontAlgn="b"/>
                      <a:r>
                        <a:rPr lang="en-US" sz="1600" b="0" i="0" u="none" strike="noStrike" dirty="0">
                          <a:solidFill>
                            <a:srgbClr val="000000"/>
                          </a:solidFill>
                          <a:latin typeface="Times New Roman"/>
                        </a:rPr>
                        <a:t>×Caste’s proportion </a:t>
                      </a:r>
                      <a:r>
                        <a:rPr lang="en-US" sz="1600" b="0" i="0" u="none" strike="noStrike" dirty="0" err="1">
                          <a:solidFill>
                            <a:srgbClr val="000000"/>
                          </a:solidFill>
                          <a:latin typeface="Times New Roman"/>
                        </a:rPr>
                        <a:t>hh’s</a:t>
                      </a:r>
                      <a:r>
                        <a:rPr lang="en-US" sz="1600" b="0" i="0" u="none" strike="noStrike" dirty="0">
                          <a:solidFill>
                            <a:srgbClr val="000000"/>
                          </a:solidFill>
                          <a:latin typeface="Times New Roman"/>
                        </a:rPr>
                        <a:t> with in non-</a:t>
                      </a:r>
                      <a:r>
                        <a:rPr lang="en-US" sz="1600" b="0" i="0" u="none" strike="noStrike" dirty="0" err="1">
                          <a:solidFill>
                            <a:srgbClr val="000000"/>
                          </a:solidFill>
                          <a:latin typeface="Times New Roman"/>
                        </a:rPr>
                        <a:t>ag</a:t>
                      </a:r>
                      <a:r>
                        <a:rPr lang="en-US" sz="1600" b="0" i="0" u="none" strike="noStrike" dirty="0">
                          <a:solidFill>
                            <a:srgbClr val="000000"/>
                          </a:solidFill>
                          <a:latin typeface="Times New Roman"/>
                        </a:rPr>
                        <a:t>. occupations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dirty="0">
                          <a:solidFill>
                            <a:srgbClr val="FF0000"/>
                          </a:solidFill>
                          <a:latin typeface="Times New Roman"/>
                        </a:rPr>
                        <a:t>0.0206</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dirty="0">
                          <a:solidFill>
                            <a:srgbClr val="FF0000"/>
                          </a:solidFill>
                          <a:latin typeface="Times New Roman"/>
                        </a:rPr>
                        <a:t>0.0207</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0.0052</a:t>
                      </a:r>
                    </a:p>
                  </a:txBody>
                  <a:tcPr marL="9525" marR="9525" marT="9525" marB="0" anchor="b">
                    <a:lnL>
                      <a:noFill/>
                    </a:lnL>
                    <a:lnR>
                      <a:noFill/>
                    </a:lnR>
                    <a:lnT>
                      <a:noFill/>
                    </a:lnT>
                    <a:lnB>
                      <a:noFill/>
                    </a:lnB>
                    <a:solidFill>
                      <a:srgbClr val="FFFFFF"/>
                    </a:solidFill>
                  </a:tcPr>
                </a:tc>
              </a:tr>
              <a:tr h="299883">
                <a:tc>
                  <a:txBody>
                    <a:bodyPr/>
                    <a:lstStyle/>
                    <a:p>
                      <a:pPr algn="l" fontAlgn="b"/>
                      <a:r>
                        <a:rPr lang="en-US" sz="1600" b="0" i="0" u="none" strike="noStrike">
                          <a:solidFill>
                            <a:srgbClr val="000000"/>
                          </a:solidFill>
                          <a:latin typeface="Times New Roman"/>
                        </a:rPr>
                        <a:t>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FF0000"/>
                          </a:solidFill>
                          <a:latin typeface="Times New Roman"/>
                        </a:rPr>
                        <a:t>(4.31)</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dirty="0">
                          <a:solidFill>
                            <a:srgbClr val="FF0000"/>
                          </a:solidFill>
                          <a:latin typeface="Times New Roman"/>
                        </a:rPr>
                        <a:t>(4.60)</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(4.60)</a:t>
                      </a:r>
                    </a:p>
                  </a:txBody>
                  <a:tcPr marL="9525" marR="9525" marT="9525" marB="0" anchor="b">
                    <a:lnL>
                      <a:noFill/>
                    </a:lnL>
                    <a:lnR>
                      <a:noFill/>
                    </a:lnR>
                    <a:lnT>
                      <a:noFill/>
                    </a:lnT>
                    <a:lnB>
                      <a:noFill/>
                    </a:lnB>
                    <a:solidFill>
                      <a:srgbClr val="FFFFFF"/>
                    </a:solidFill>
                  </a:tcPr>
                </a:tc>
              </a:tr>
              <a:tr h="359861">
                <a:tc>
                  <a:txBody>
                    <a:bodyPr/>
                    <a:lstStyle/>
                    <a:p>
                      <a:pPr algn="l" fontAlgn="b"/>
                      <a:r>
                        <a:rPr lang="en-US" sz="1600" b="0" i="0" u="none" strike="noStrike">
                          <a:solidFill>
                            <a:srgbClr val="000000"/>
                          </a:solidFill>
                          <a:latin typeface="Times New Roman"/>
                        </a:rPr>
                        <a:t>×Caste’s standard deviation of land holdings (x10</a:t>
                      </a:r>
                      <a:r>
                        <a:rPr lang="en-US" sz="1600" b="0" i="0" u="none" strike="noStrike" baseline="30000">
                          <a:solidFill>
                            <a:srgbClr val="000000"/>
                          </a:solidFill>
                          <a:latin typeface="Times New Roman"/>
                        </a:rPr>
                        <a:t>-3</a:t>
                      </a:r>
                      <a:r>
                        <a:rPr lang="en-US" sz="1600" b="0" i="0" u="none" strike="noStrike">
                          <a:solidFill>
                            <a:srgbClr val="000000"/>
                          </a:solidFill>
                          <a:latin typeface="Times New Roman"/>
                        </a:rPr>
                        <a:t>)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-0.00232</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-0.00426</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0.0011</a:t>
                      </a:r>
                    </a:p>
                  </a:txBody>
                  <a:tcPr marL="9525" marR="9525" marT="9525" marB="0" anchor="b">
                    <a:lnL>
                      <a:noFill/>
                    </a:lnL>
                    <a:lnR>
                      <a:noFill/>
                    </a:lnR>
                    <a:lnT>
                      <a:noFill/>
                    </a:lnT>
                    <a:lnB>
                      <a:noFill/>
                    </a:lnB>
                    <a:solidFill>
                      <a:srgbClr val="FFFFFF"/>
                    </a:solidFill>
                  </a:tcPr>
                </a:tc>
              </a:tr>
              <a:tr h="299883">
                <a:tc>
                  <a:txBody>
                    <a:bodyPr/>
                    <a:lstStyle/>
                    <a:p>
                      <a:pPr algn="l" fontAlgn="b"/>
                      <a:r>
                        <a:rPr lang="en-US" sz="1600" b="0" i="0" u="none" strike="noStrike">
                          <a:solidFill>
                            <a:srgbClr val="000000"/>
                          </a:solidFill>
                          <a:latin typeface="Times New Roman"/>
                        </a:rPr>
                        <a:t>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(0.22)</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(0.39)</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(0.39)</a:t>
                      </a:r>
                    </a:p>
                  </a:txBody>
                  <a:tcPr marL="9525" marR="9525" marT="9525" marB="0" anchor="b">
                    <a:lnL>
                      <a:noFill/>
                    </a:lnL>
                    <a:lnR>
                      <a:noFill/>
                    </a:lnR>
                    <a:lnT>
                      <a:noFill/>
                    </a:lnT>
                    <a:lnB>
                      <a:noFill/>
                    </a:lnB>
                    <a:solidFill>
                      <a:srgbClr val="FFFFFF"/>
                    </a:solidFill>
                  </a:tcPr>
                </a:tc>
              </a:tr>
              <a:tr h="359861">
                <a:tc>
                  <a:txBody>
                    <a:bodyPr/>
                    <a:lstStyle/>
                    <a:p>
                      <a:pPr algn="l" fontAlgn="b"/>
                      <a:r>
                        <a:rPr lang="en-US" sz="1600" b="0" i="0" u="none" strike="noStrike">
                          <a:solidFill>
                            <a:srgbClr val="000000"/>
                          </a:solidFill>
                          <a:latin typeface="Times New Roman"/>
                        </a:rPr>
                        <a:t>×Number of same-caste households in village (x10</a:t>
                      </a:r>
                      <a:r>
                        <a:rPr lang="en-US" sz="1600" b="0" i="0" u="none" strike="noStrike" baseline="30000">
                          <a:solidFill>
                            <a:srgbClr val="000000"/>
                          </a:solidFill>
                          <a:latin typeface="Times New Roman"/>
                        </a:rPr>
                        <a:t>-3</a:t>
                      </a:r>
                      <a:r>
                        <a:rPr lang="en-US" sz="1600" b="0" i="0" u="none" strike="noStrike">
                          <a:solidFill>
                            <a:srgbClr val="000000"/>
                          </a:solidFill>
                          <a:latin typeface="Times New Roman"/>
                        </a:rPr>
                        <a:t>) </a:t>
                      </a:r>
                    </a:p>
                  </a:txBody>
                  <a:tcPr marL="342900"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0.00109</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0.00114</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0.00028</a:t>
                      </a:r>
                    </a:p>
                  </a:txBody>
                  <a:tcPr marL="9525" marR="9525" marT="9525" marB="0" anchor="b">
                    <a:lnL>
                      <a:noFill/>
                    </a:lnL>
                    <a:lnR>
                      <a:noFill/>
                    </a:lnR>
                    <a:lnT>
                      <a:noFill/>
                    </a:lnT>
                    <a:lnB>
                      <a:noFill/>
                    </a:lnB>
                    <a:solidFill>
                      <a:srgbClr val="FFFFFF"/>
                    </a:solidFill>
                  </a:tcPr>
                </a:tc>
              </a:tr>
              <a:tr h="299883">
                <a:tc>
                  <a:txBody>
                    <a:bodyPr/>
                    <a:lstStyle/>
                    <a:p>
                      <a:pPr algn="l" fontAlgn="b"/>
                      <a:r>
                        <a:rPr lang="en-US" sz="1600" b="0" i="0" u="none" strike="noStrike">
                          <a:solidFill>
                            <a:srgbClr val="000000"/>
                          </a:solidFill>
                          <a:latin typeface="Times New Roman"/>
                        </a:rPr>
                        <a:t> </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(1.22)</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Times New Roman"/>
                        </a:rPr>
                        <a:t>(1.22)</a:t>
                      </a:r>
                    </a:p>
                  </a:txBody>
                  <a:tcPr marL="9525" marR="9525" marT="9525" marB="0" anchor="b">
                    <a:lnL>
                      <a:noFill/>
                    </a:lnL>
                    <a:lnR>
                      <a:noFill/>
                    </a:lnR>
                    <a:lnT>
                      <a:noFill/>
                    </a:lnT>
                    <a:lnB>
                      <a:noFill/>
                    </a:lnB>
                    <a:solidFill>
                      <a:srgbClr val="FFFFFF"/>
                    </a:solidFill>
                  </a:tcPr>
                </a:tc>
                <a:tc>
                  <a:txBody>
                    <a:bodyPr/>
                    <a:lstStyle/>
                    <a:p>
                      <a:pPr algn="ctr" fontAlgn="b"/>
                      <a:r>
                        <a:rPr lang="en-US" sz="1600" b="0" i="0" u="none" strike="noStrike" dirty="0">
                          <a:solidFill>
                            <a:srgbClr val="000000"/>
                          </a:solidFill>
                          <a:latin typeface="Times New Roman"/>
                        </a:rPr>
                        <a:t>(1.22)</a:t>
                      </a:r>
                    </a:p>
                  </a:txBody>
                  <a:tcPr marL="9525" marR="9525" marT="9525" marB="0" anchor="b">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Response to Idiosyncratic Risk</a:t>
            </a:r>
            <a:endParaRPr lang="en-US" dirty="0"/>
          </a:p>
        </p:txBody>
      </p:sp>
      <p:sp>
        <p:nvSpPr>
          <p:cNvPr id="7" name="Content Placeholder 6"/>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A6A8A698-8CDA-4C76-87F3-60246C8840DE}" type="slidenum">
              <a:rPr lang="en-US" smtClean="0"/>
              <a:pPr/>
              <a:t>27</a:t>
            </a:fld>
            <a:endParaRPr lang="en-US"/>
          </a:p>
        </p:txBody>
      </p:sp>
      <p:graphicFrame>
        <p:nvGraphicFramePr>
          <p:cNvPr id="5" name="Table 4"/>
          <p:cNvGraphicFramePr>
            <a:graphicFrameLocks noGrp="1"/>
          </p:cNvGraphicFramePr>
          <p:nvPr/>
        </p:nvGraphicFramePr>
        <p:xfrm>
          <a:off x="457200" y="1371600"/>
          <a:ext cx="8458200" cy="4758096"/>
        </p:xfrm>
        <a:graphic>
          <a:graphicData uri="http://schemas.openxmlformats.org/drawingml/2006/table">
            <a:tbl>
              <a:tblPr/>
              <a:tblGrid>
                <a:gridCol w="5315475"/>
                <a:gridCol w="1047575"/>
                <a:gridCol w="1047575"/>
                <a:gridCol w="1047575"/>
              </a:tblGrid>
              <a:tr h="305505">
                <a:tc>
                  <a:txBody>
                    <a:bodyPr/>
                    <a:lstStyle/>
                    <a:p>
                      <a:pPr algn="l" fontAlgn="b"/>
                      <a:r>
                        <a:rPr lang="en-US" sz="1800" b="0" i="0" u="none" strike="noStrike" dirty="0">
                          <a:solidFill>
                            <a:srgbClr val="000000"/>
                          </a:solidFill>
                          <a:latin typeface="Times New Roman"/>
                        </a:rPr>
                        <a:t>Variable/Coefficient type </a:t>
                      </a:r>
                    </a:p>
                  </a:txBody>
                  <a:tcPr marL="7861" marR="7861" marT="7861"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800" b="0" i="0" u="none" strike="noStrike">
                          <a:solidFill>
                            <a:srgbClr val="000000"/>
                          </a:solidFill>
                          <a:latin typeface="Times New Roman"/>
                        </a:rPr>
                        <a:t>Log-Odds </a:t>
                      </a:r>
                    </a:p>
                  </a:txBody>
                  <a:tcPr marL="7861" marR="7861" marT="7861"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800" b="0" i="0" u="none" strike="noStrike">
                          <a:solidFill>
                            <a:srgbClr val="000000"/>
                          </a:solidFill>
                          <a:latin typeface="Times New Roman"/>
                        </a:rPr>
                        <a:t>Log-Odds </a:t>
                      </a:r>
                    </a:p>
                  </a:txBody>
                  <a:tcPr marL="7861" marR="7861" marT="7861"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800" b="0" i="0" u="none" strike="noStrike">
                          <a:solidFill>
                            <a:srgbClr val="000000"/>
                          </a:solidFill>
                          <a:latin typeface="Times New Roman"/>
                        </a:rPr>
                        <a:t>P </a:t>
                      </a:r>
                    </a:p>
                  </a:txBody>
                  <a:tcPr marL="7861" marR="7861" marT="7861"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22806">
                <a:tc>
                  <a:txBody>
                    <a:bodyPr/>
                    <a:lstStyle/>
                    <a:p>
                      <a:pPr algn="l" fontAlgn="b"/>
                      <a:r>
                        <a:rPr lang="en-US" sz="1800" b="0" i="0" u="none" strike="noStrike" dirty="0">
                          <a:solidFill>
                            <a:srgbClr val="000000"/>
                          </a:solidFill>
                          <a:latin typeface="Times New Roman"/>
                        </a:rPr>
                        <a:t>Any individual household loss from distress event in 05/06 </a:t>
                      </a:r>
                    </a:p>
                  </a:txBody>
                  <a:tcPr marL="7861" marR="7861" marT="78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800" b="0" i="0" u="none" strike="noStrike">
                          <a:solidFill>
                            <a:srgbClr val="000000"/>
                          </a:solidFill>
                          <a:latin typeface="Times New Roman"/>
                        </a:rPr>
                        <a:t>-0.833</a:t>
                      </a:r>
                    </a:p>
                  </a:txBody>
                  <a:tcPr marL="7861" marR="7861" marT="78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800" b="0" i="0" u="none" strike="noStrike">
                          <a:solidFill>
                            <a:srgbClr val="000000"/>
                          </a:solidFill>
                          <a:latin typeface="Times New Roman"/>
                        </a:rPr>
                        <a:t>-0.794</a:t>
                      </a:r>
                    </a:p>
                  </a:txBody>
                  <a:tcPr marL="7861" marR="7861" marT="78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800" b="0" i="0" u="none" strike="noStrike">
                          <a:solidFill>
                            <a:srgbClr val="000000"/>
                          </a:solidFill>
                          <a:latin typeface="Times New Roman"/>
                        </a:rPr>
                        <a:t>-0.195</a:t>
                      </a:r>
                    </a:p>
                  </a:txBody>
                  <a:tcPr marL="7861" marR="7861" marT="78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290959">
                <a:tc>
                  <a:txBody>
                    <a:bodyPr/>
                    <a:lstStyle/>
                    <a:p>
                      <a:pPr algn="l" fontAlgn="b"/>
                      <a:r>
                        <a:rPr lang="en-US" sz="1800" b="0" i="0" u="none" strike="noStrike">
                          <a:solidFill>
                            <a:srgbClr val="000000"/>
                          </a:solidFill>
                          <a:latin typeface="Times New Roman"/>
                        </a:rPr>
                        <a:t> </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(2.09)</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(2.09)</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000000"/>
                          </a:solidFill>
                          <a:latin typeface="Times New Roman"/>
                        </a:rPr>
                        <a:t>(2.17)</a:t>
                      </a:r>
                    </a:p>
                  </a:txBody>
                  <a:tcPr marL="7861" marR="7861" marT="7861" marB="0" anchor="b">
                    <a:lnL>
                      <a:noFill/>
                    </a:lnL>
                    <a:lnR>
                      <a:noFill/>
                    </a:lnR>
                    <a:lnT>
                      <a:noFill/>
                    </a:lnT>
                    <a:lnB>
                      <a:noFill/>
                    </a:lnB>
                    <a:solidFill>
                      <a:srgbClr val="FFFFFF"/>
                    </a:solidFill>
                  </a:tcPr>
                </a:tc>
              </a:tr>
              <a:tr h="290959">
                <a:tc>
                  <a:txBody>
                    <a:bodyPr/>
                    <a:lstStyle/>
                    <a:p>
                      <a:pPr algn="l" fontAlgn="b"/>
                      <a:r>
                        <a:rPr lang="en-US" sz="1800" b="0" i="0" u="none" strike="noStrike" dirty="0">
                          <a:solidFill>
                            <a:srgbClr val="000000"/>
                          </a:solidFill>
                          <a:latin typeface="Times New Roman"/>
                        </a:rPr>
                        <a:t>×Caste’s mean land holdings </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0.144</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0.165</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0.0412</a:t>
                      </a:r>
                    </a:p>
                  </a:txBody>
                  <a:tcPr marL="7861" marR="7861" marT="7861" marB="0" anchor="b">
                    <a:lnL>
                      <a:noFill/>
                    </a:lnL>
                    <a:lnR>
                      <a:noFill/>
                    </a:lnR>
                    <a:lnT>
                      <a:noFill/>
                    </a:lnT>
                    <a:lnB>
                      <a:noFill/>
                    </a:lnB>
                    <a:solidFill>
                      <a:srgbClr val="FFFFFF"/>
                    </a:solidFill>
                  </a:tcPr>
                </a:tc>
              </a:tr>
              <a:tr h="290959">
                <a:tc>
                  <a:txBody>
                    <a:bodyPr/>
                    <a:lstStyle/>
                    <a:p>
                      <a:pPr algn="l" fontAlgn="b"/>
                      <a:r>
                        <a:rPr lang="en-US" sz="1800" b="0" i="0" u="none" strike="noStrike">
                          <a:solidFill>
                            <a:srgbClr val="000000"/>
                          </a:solidFill>
                          <a:latin typeface="Times New Roman"/>
                        </a:rPr>
                        <a:t> </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(1.69)</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(2.01)</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(2.01)</a:t>
                      </a:r>
                    </a:p>
                  </a:txBody>
                  <a:tcPr marL="7861" marR="7861" marT="7861" marB="0" anchor="b">
                    <a:lnL>
                      <a:noFill/>
                    </a:lnL>
                    <a:lnR>
                      <a:noFill/>
                    </a:lnR>
                    <a:lnT>
                      <a:noFill/>
                    </a:lnT>
                    <a:lnB>
                      <a:noFill/>
                    </a:lnB>
                    <a:solidFill>
                      <a:srgbClr val="FFFFFF"/>
                    </a:solidFill>
                  </a:tcPr>
                </a:tc>
              </a:tr>
              <a:tr h="290959">
                <a:tc>
                  <a:txBody>
                    <a:bodyPr/>
                    <a:lstStyle/>
                    <a:p>
                      <a:pPr algn="l" fontAlgn="b"/>
                      <a:r>
                        <a:rPr lang="en-US" sz="1800" b="0" i="0" u="none" strike="noStrike">
                          <a:solidFill>
                            <a:srgbClr val="000000"/>
                          </a:solidFill>
                          <a:latin typeface="Times New Roman"/>
                        </a:rPr>
                        <a:t>×Caste’s proportion landless </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1.37</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1.22</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0.305</a:t>
                      </a:r>
                    </a:p>
                  </a:txBody>
                  <a:tcPr marL="7861" marR="7861" marT="7861" marB="0" anchor="b">
                    <a:lnL>
                      <a:noFill/>
                    </a:lnL>
                    <a:lnR>
                      <a:noFill/>
                    </a:lnR>
                    <a:lnT>
                      <a:noFill/>
                    </a:lnT>
                    <a:lnB>
                      <a:noFill/>
                    </a:lnB>
                    <a:solidFill>
                      <a:srgbClr val="FFFFFF"/>
                    </a:solidFill>
                  </a:tcPr>
                </a:tc>
              </a:tr>
              <a:tr h="290959">
                <a:tc>
                  <a:txBody>
                    <a:bodyPr/>
                    <a:lstStyle/>
                    <a:p>
                      <a:pPr algn="l" fontAlgn="b"/>
                      <a:r>
                        <a:rPr lang="en-US" sz="1800" b="0" i="0" u="none" strike="noStrike">
                          <a:solidFill>
                            <a:srgbClr val="000000"/>
                          </a:solidFill>
                          <a:latin typeface="Times New Roman"/>
                        </a:rPr>
                        <a:t> </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(1.89)</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(1.91)</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(1.92)</a:t>
                      </a:r>
                    </a:p>
                  </a:txBody>
                  <a:tcPr marL="7861" marR="7861" marT="7861" marB="0" anchor="b">
                    <a:lnL>
                      <a:noFill/>
                    </a:lnL>
                    <a:lnR>
                      <a:noFill/>
                    </a:lnR>
                    <a:lnT>
                      <a:noFill/>
                    </a:lnT>
                    <a:lnB>
                      <a:noFill/>
                    </a:lnB>
                    <a:solidFill>
                      <a:srgbClr val="FFFFFF"/>
                    </a:solidFill>
                  </a:tcPr>
                </a:tc>
              </a:tr>
              <a:tr h="522806">
                <a:tc>
                  <a:txBody>
                    <a:bodyPr/>
                    <a:lstStyle/>
                    <a:p>
                      <a:pPr algn="l" fontAlgn="b"/>
                      <a:r>
                        <a:rPr lang="en-US" sz="1800" b="0" i="0" u="none" strike="noStrike">
                          <a:solidFill>
                            <a:srgbClr val="000000"/>
                          </a:solidFill>
                          <a:latin typeface="Times New Roman"/>
                        </a:rPr>
                        <a:t>×Caste’s proportion hh’s with in non-ag. occupations </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3.05</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3.25</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0.81</a:t>
                      </a:r>
                    </a:p>
                  </a:txBody>
                  <a:tcPr marL="7861" marR="7861" marT="7861" marB="0" anchor="b">
                    <a:lnL>
                      <a:noFill/>
                    </a:lnL>
                    <a:lnR>
                      <a:noFill/>
                    </a:lnR>
                    <a:lnT>
                      <a:noFill/>
                    </a:lnT>
                    <a:lnB>
                      <a:noFill/>
                    </a:lnB>
                    <a:solidFill>
                      <a:srgbClr val="FFFFFF"/>
                    </a:solidFill>
                  </a:tcPr>
                </a:tc>
              </a:tr>
              <a:tr h="290959">
                <a:tc>
                  <a:txBody>
                    <a:bodyPr/>
                    <a:lstStyle/>
                    <a:p>
                      <a:pPr algn="l" fontAlgn="b"/>
                      <a:r>
                        <a:rPr lang="en-US" sz="1800" b="0" i="0" u="none" strike="noStrike">
                          <a:solidFill>
                            <a:srgbClr val="000000"/>
                          </a:solidFill>
                          <a:latin typeface="Times New Roman"/>
                        </a:rPr>
                        <a:t> </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(1.61)</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(1.76)</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(1.76)</a:t>
                      </a:r>
                    </a:p>
                  </a:txBody>
                  <a:tcPr marL="7861" marR="7861" marT="7861" marB="0" anchor="b">
                    <a:lnL>
                      <a:noFill/>
                    </a:lnL>
                    <a:lnR>
                      <a:noFill/>
                    </a:lnR>
                    <a:lnT>
                      <a:noFill/>
                    </a:lnT>
                    <a:lnB>
                      <a:noFill/>
                    </a:lnB>
                    <a:solidFill>
                      <a:srgbClr val="FFFFFF"/>
                    </a:solidFill>
                  </a:tcPr>
                </a:tc>
              </a:tr>
              <a:tr h="522806">
                <a:tc>
                  <a:txBody>
                    <a:bodyPr/>
                    <a:lstStyle/>
                    <a:p>
                      <a:pPr algn="l" fontAlgn="b"/>
                      <a:r>
                        <a:rPr lang="en-US" sz="1800" b="0" i="0" u="none" strike="noStrike">
                          <a:solidFill>
                            <a:srgbClr val="000000"/>
                          </a:solidFill>
                          <a:latin typeface="Times New Roman"/>
                        </a:rPr>
                        <a:t>×Caste’s standard deviation of land holdings (x10</a:t>
                      </a:r>
                      <a:r>
                        <a:rPr lang="en-US" sz="1800" b="0" i="0" u="none" strike="noStrike" baseline="30000">
                          <a:solidFill>
                            <a:srgbClr val="000000"/>
                          </a:solidFill>
                          <a:latin typeface="Times New Roman"/>
                        </a:rPr>
                        <a:t>-3</a:t>
                      </a:r>
                      <a:r>
                        <a:rPr lang="en-US" sz="1800" b="0" i="0" u="none" strike="noStrike">
                          <a:solidFill>
                            <a:srgbClr val="000000"/>
                          </a:solidFill>
                          <a:latin typeface="Times New Roman"/>
                        </a:rPr>
                        <a:t>)</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FF0000"/>
                          </a:solidFill>
                          <a:latin typeface="Times New Roman"/>
                        </a:rPr>
                        <a:t>-16.5</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FF0000"/>
                          </a:solidFill>
                          <a:latin typeface="Times New Roman"/>
                        </a:rPr>
                        <a:t>-18.8</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-4.69</a:t>
                      </a:r>
                    </a:p>
                  </a:txBody>
                  <a:tcPr marL="7861" marR="7861" marT="7861" marB="0" anchor="b">
                    <a:lnL>
                      <a:noFill/>
                    </a:lnL>
                    <a:lnR>
                      <a:noFill/>
                    </a:lnR>
                    <a:lnT>
                      <a:noFill/>
                    </a:lnT>
                    <a:lnB>
                      <a:noFill/>
                    </a:lnB>
                    <a:solidFill>
                      <a:srgbClr val="FFFFFF"/>
                    </a:solidFill>
                  </a:tcPr>
                </a:tc>
              </a:tr>
              <a:tr h="290959">
                <a:tc>
                  <a:txBody>
                    <a:bodyPr/>
                    <a:lstStyle/>
                    <a:p>
                      <a:pPr algn="l" fontAlgn="b"/>
                      <a:r>
                        <a:rPr lang="en-US" sz="1800" b="0" i="0" u="none" strike="noStrike">
                          <a:solidFill>
                            <a:srgbClr val="000000"/>
                          </a:solidFill>
                          <a:latin typeface="Times New Roman"/>
                        </a:rPr>
                        <a:t> </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FF0000"/>
                          </a:solidFill>
                          <a:latin typeface="Times New Roman"/>
                        </a:rPr>
                        <a:t>(2.09)</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FF0000"/>
                          </a:solidFill>
                          <a:latin typeface="Times New Roman"/>
                        </a:rPr>
                        <a:t>(2.43)</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(2.43)</a:t>
                      </a:r>
                    </a:p>
                  </a:txBody>
                  <a:tcPr marL="7861" marR="7861" marT="7861" marB="0" anchor="b">
                    <a:lnL>
                      <a:noFill/>
                    </a:lnL>
                    <a:lnR>
                      <a:noFill/>
                    </a:lnR>
                    <a:lnT>
                      <a:noFill/>
                    </a:lnT>
                    <a:lnB>
                      <a:noFill/>
                    </a:lnB>
                    <a:solidFill>
                      <a:srgbClr val="FFFFFF"/>
                    </a:solidFill>
                  </a:tcPr>
                </a:tc>
              </a:tr>
              <a:tr h="522806">
                <a:tc>
                  <a:txBody>
                    <a:bodyPr/>
                    <a:lstStyle/>
                    <a:p>
                      <a:pPr algn="l" fontAlgn="b"/>
                      <a:r>
                        <a:rPr lang="en-US" sz="1800" b="0" i="0" u="none" strike="noStrike">
                          <a:solidFill>
                            <a:srgbClr val="000000"/>
                          </a:solidFill>
                          <a:latin typeface="Times New Roman"/>
                        </a:rPr>
                        <a:t>×Number of same-caste households in village (x10</a:t>
                      </a:r>
                      <a:r>
                        <a:rPr lang="en-US" sz="1800" b="0" i="0" u="none" strike="noStrike" baseline="30000">
                          <a:solidFill>
                            <a:srgbClr val="000000"/>
                          </a:solidFill>
                          <a:latin typeface="Times New Roman"/>
                        </a:rPr>
                        <a:t>-3</a:t>
                      </a:r>
                      <a:r>
                        <a:rPr lang="en-US" sz="1800" b="0" i="0" u="none" strike="noStrike">
                          <a:solidFill>
                            <a:srgbClr val="000000"/>
                          </a:solidFill>
                          <a:latin typeface="Times New Roman"/>
                        </a:rPr>
                        <a:t>)</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FF0000"/>
                          </a:solidFill>
                          <a:latin typeface="Times New Roman"/>
                        </a:rPr>
                        <a:t>1.77</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FF0000"/>
                          </a:solidFill>
                          <a:latin typeface="Times New Roman"/>
                        </a:rPr>
                        <a:t>1.73</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000000"/>
                          </a:solidFill>
                          <a:latin typeface="Times New Roman"/>
                        </a:rPr>
                        <a:t>0.00043</a:t>
                      </a:r>
                    </a:p>
                  </a:txBody>
                  <a:tcPr marL="7861" marR="7861" marT="7861" marB="0" anchor="b">
                    <a:lnL>
                      <a:noFill/>
                    </a:lnL>
                    <a:lnR>
                      <a:noFill/>
                    </a:lnR>
                    <a:lnT>
                      <a:noFill/>
                    </a:lnT>
                    <a:lnB>
                      <a:noFill/>
                    </a:lnB>
                    <a:solidFill>
                      <a:srgbClr val="FFFFFF"/>
                    </a:solidFill>
                  </a:tcPr>
                </a:tc>
              </a:tr>
              <a:tr h="290959">
                <a:tc>
                  <a:txBody>
                    <a:bodyPr/>
                    <a:lstStyle/>
                    <a:p>
                      <a:pPr algn="l" fontAlgn="b"/>
                      <a:r>
                        <a:rPr lang="en-US" sz="1800" b="0" i="0" u="none" strike="noStrike">
                          <a:solidFill>
                            <a:srgbClr val="000000"/>
                          </a:solidFill>
                          <a:latin typeface="Times New Roman"/>
                        </a:rPr>
                        <a:t> </a:t>
                      </a:r>
                    </a:p>
                  </a:txBody>
                  <a:tcPr marL="282986" marR="7861" marT="7861" marB="0" anchor="b">
                    <a:lnL>
                      <a:noFill/>
                    </a:lnL>
                    <a:lnR>
                      <a:noFill/>
                    </a:lnR>
                    <a:lnT>
                      <a:noFill/>
                    </a:lnT>
                    <a:lnB>
                      <a:noFill/>
                    </a:lnB>
                    <a:solidFill>
                      <a:srgbClr val="FFFFFF"/>
                    </a:solidFill>
                  </a:tcPr>
                </a:tc>
                <a:tc>
                  <a:txBody>
                    <a:bodyPr/>
                    <a:lstStyle/>
                    <a:p>
                      <a:pPr algn="ctr" fontAlgn="b"/>
                      <a:r>
                        <a:rPr lang="en-US" sz="1800" b="0" i="0" u="none" strike="noStrike">
                          <a:solidFill>
                            <a:srgbClr val="FF0000"/>
                          </a:solidFill>
                          <a:latin typeface="Times New Roman"/>
                        </a:rPr>
                        <a:t>(1.92)</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FF0000"/>
                          </a:solidFill>
                          <a:latin typeface="Times New Roman"/>
                        </a:rPr>
                        <a:t>(1.90)</a:t>
                      </a:r>
                    </a:p>
                  </a:txBody>
                  <a:tcPr marL="7861" marR="7861" marT="7861" marB="0" anchor="b">
                    <a:lnL>
                      <a:noFill/>
                    </a:lnL>
                    <a:lnR>
                      <a:noFill/>
                    </a:lnR>
                    <a:lnT>
                      <a:noFill/>
                    </a:lnT>
                    <a:lnB>
                      <a:noFill/>
                    </a:lnB>
                    <a:solidFill>
                      <a:srgbClr val="FFFFFF"/>
                    </a:solidFill>
                  </a:tcPr>
                </a:tc>
                <a:tc>
                  <a:txBody>
                    <a:bodyPr/>
                    <a:lstStyle/>
                    <a:p>
                      <a:pPr algn="ctr" fontAlgn="b"/>
                      <a:r>
                        <a:rPr lang="en-US" sz="1800" b="0" i="0" u="none" strike="noStrike" dirty="0">
                          <a:solidFill>
                            <a:srgbClr val="000000"/>
                          </a:solidFill>
                          <a:latin typeface="Times New Roman"/>
                        </a:rPr>
                        <a:t>(1.91)</a:t>
                      </a:r>
                    </a:p>
                  </a:txBody>
                  <a:tcPr marL="7861" marR="7861" marT="7861" marB="0" anchor="b">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A8A698-8CDA-4C76-87F3-60246C8840DE}" type="slidenum">
              <a:rPr lang="en-US" smtClean="0"/>
              <a:pPr/>
              <a:t>28</a:t>
            </a:fld>
            <a:endParaRPr lang="en-US"/>
          </a:p>
        </p:txBody>
      </p:sp>
      <p:graphicFrame>
        <p:nvGraphicFramePr>
          <p:cNvPr id="4098" name="Object 2"/>
          <p:cNvGraphicFramePr>
            <a:graphicFrameLocks noChangeAspect="1"/>
          </p:cNvGraphicFramePr>
          <p:nvPr/>
        </p:nvGraphicFramePr>
        <p:xfrm>
          <a:off x="327958" y="0"/>
          <a:ext cx="8511242" cy="6876710"/>
        </p:xfrm>
        <a:graphic>
          <a:graphicData uri="http://schemas.openxmlformats.org/presentationml/2006/ole">
            <mc:AlternateContent xmlns:mc="http://schemas.openxmlformats.org/markup-compatibility/2006">
              <mc:Choice xmlns:v="urn:schemas-microsoft-com:vml" Requires="v">
                <p:oleObj spid="_x0000_s71683" name="Worksheet" r:id="rId5" imgW="6943735" imgH="5610161" progId="Excel.Sheet.12">
                  <p:embed/>
                </p:oleObj>
              </mc:Choice>
              <mc:Fallback>
                <p:oleObj name="Worksheet" r:id="rId5" imgW="6943735" imgH="5610161" progId="Excel.Shee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958" y="0"/>
                        <a:ext cx="8511242" cy="6876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smtClean="0"/>
              <a:t>Risk-taking effects of formal index insurance (ITT estimates for Tamil Nadu)</a:t>
            </a:r>
            <a:endParaRPr lang="en-US" sz="3600"/>
          </a:p>
        </p:txBody>
      </p:sp>
      <p:sp>
        <p:nvSpPr>
          <p:cNvPr id="3" name="Content Placeholder 2"/>
          <p:cNvSpPr>
            <a:spLocks noGrp="1"/>
          </p:cNvSpPr>
          <p:nvPr>
            <p:ph idx="1"/>
          </p:nvPr>
        </p:nvSpPr>
        <p:spPr>
          <a:xfrm>
            <a:off x="457200" y="1676400"/>
            <a:ext cx="8305800" cy="4953000"/>
          </a:xfrm>
        </p:spPr>
        <p:txBody>
          <a:bodyPr>
            <a:normAutofit/>
          </a:bodyPr>
          <a:lstStyle/>
          <a:p>
            <a:r>
              <a:rPr lang="en-US" sz="2400" smtClean="0"/>
              <a:t>Compare treated sample to control sample</a:t>
            </a:r>
          </a:p>
          <a:p>
            <a:r>
              <a:rPr lang="en-US" sz="2400" smtClean="0"/>
              <a:t>Control sample: in villages and </a:t>
            </a:r>
            <a:r>
              <a:rPr lang="en-US" sz="2400" i="1" smtClean="0"/>
              <a:t>jatis </a:t>
            </a:r>
            <a:r>
              <a:rPr lang="en-US" sz="2400" smtClean="0"/>
              <a:t>not receiving offer </a:t>
            </a:r>
            <a:r>
              <a:rPr lang="en-US" sz="2400" i="1" smtClean="0"/>
              <a:t>(N=648)</a:t>
            </a:r>
          </a:p>
          <a:p>
            <a:pPr lvl="1"/>
            <a:r>
              <a:rPr lang="en-US" sz="2400" smtClean="0"/>
              <a:t>No possibility of spillovers</a:t>
            </a:r>
          </a:p>
          <a:p>
            <a:r>
              <a:rPr lang="en-US" sz="2400" smtClean="0"/>
              <a:t>Measures of risk-taking: crop choice</a:t>
            </a:r>
          </a:p>
          <a:p>
            <a:pPr lvl="1"/>
            <a:r>
              <a:rPr lang="en-US" sz="2400" smtClean="0"/>
              <a:t>Average return and resistance to drought of planted rice varieties</a:t>
            </a:r>
          </a:p>
          <a:p>
            <a:pPr lvl="1"/>
            <a:r>
              <a:rPr lang="en-US" sz="2400" smtClean="0"/>
              <a:t>Based on perceived qualities of 94 different rice varieties planted in prior seasons rated on three-category ordinal scale</a:t>
            </a:r>
            <a:endParaRPr lang="en-US" sz="2400"/>
          </a:p>
        </p:txBody>
      </p:sp>
      <p:sp>
        <p:nvSpPr>
          <p:cNvPr id="4" name="Slide Number Placeholder 3"/>
          <p:cNvSpPr>
            <a:spLocks noGrp="1"/>
          </p:cNvSpPr>
          <p:nvPr>
            <p:ph type="sldNum" sz="quarter" idx="12"/>
          </p:nvPr>
        </p:nvSpPr>
        <p:spPr/>
        <p:txBody>
          <a:bodyPr/>
          <a:lstStyle/>
          <a:p>
            <a:fld id="{A6A8A698-8CDA-4C76-87F3-60246C8840DE}"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 Insurance</a:t>
            </a:r>
            <a:endParaRPr lang="en-US" dirty="0"/>
          </a:p>
        </p:txBody>
      </p:sp>
      <p:sp>
        <p:nvSpPr>
          <p:cNvPr id="3" name="Content Placeholder 2"/>
          <p:cNvSpPr>
            <a:spLocks noGrp="1"/>
          </p:cNvSpPr>
          <p:nvPr>
            <p:ph idx="1"/>
          </p:nvPr>
        </p:nvSpPr>
        <p:spPr>
          <a:xfrm>
            <a:off x="457200" y="1371600"/>
            <a:ext cx="8305800" cy="5105400"/>
          </a:xfrm>
        </p:spPr>
        <p:txBody>
          <a:bodyPr>
            <a:normAutofit fontScale="92500" lnSpcReduction="10000"/>
          </a:bodyPr>
          <a:lstStyle/>
          <a:p>
            <a:r>
              <a:rPr lang="en-US" dirty="0" smtClean="0"/>
              <a:t>Low Demand for Formal Insurance</a:t>
            </a:r>
          </a:p>
          <a:p>
            <a:pPr lvl="1"/>
            <a:r>
              <a:rPr lang="en-US" dirty="0" smtClean="0"/>
              <a:t>Income/liquidity constraints, Trust/fraud issues, </a:t>
            </a:r>
          </a:p>
          <a:p>
            <a:pPr lvl="1"/>
            <a:r>
              <a:rPr lang="en-US" dirty="0"/>
              <a:t>H</a:t>
            </a:r>
            <a:r>
              <a:rPr lang="en-US" dirty="0" smtClean="0"/>
              <a:t>igh overhead costs (moral hazard, adverse selection)</a:t>
            </a:r>
          </a:p>
          <a:p>
            <a:r>
              <a:rPr lang="en-US" dirty="0" smtClean="0"/>
              <a:t>Index-based insurance</a:t>
            </a:r>
          </a:p>
          <a:p>
            <a:pPr lvl="1"/>
            <a:r>
              <a:rPr lang="en-US" dirty="0" smtClean="0"/>
              <a:t>Payment schemes based on an </a:t>
            </a:r>
            <a:r>
              <a:rPr lang="en-US" i="1" dirty="0" smtClean="0"/>
              <a:t>exogenous</a:t>
            </a:r>
            <a:r>
              <a:rPr lang="en-US" dirty="0" smtClean="0"/>
              <a:t>  publically observable index, such as local rainfall</a:t>
            </a:r>
          </a:p>
          <a:p>
            <a:pPr lvl="1"/>
            <a:r>
              <a:rPr lang="en-US" dirty="0" smtClean="0"/>
              <a:t>Mitigates moral hazard and adverse selection</a:t>
            </a:r>
          </a:p>
          <a:p>
            <a:pPr lvl="2"/>
            <a:r>
              <a:rPr lang="en-US" dirty="0" err="1" smtClean="0"/>
              <a:t>Arnott</a:t>
            </a:r>
            <a:r>
              <a:rPr lang="en-US" dirty="0" smtClean="0"/>
              <a:t> and </a:t>
            </a:r>
            <a:r>
              <a:rPr lang="en-US" dirty="0" err="1" smtClean="0"/>
              <a:t>Stiglitz</a:t>
            </a:r>
            <a:r>
              <a:rPr lang="en-US" dirty="0" smtClean="0"/>
              <a:t> (1991) analysis not directly relevant</a:t>
            </a:r>
          </a:p>
          <a:p>
            <a:pPr lvl="1"/>
            <a:r>
              <a:rPr lang="en-US" dirty="0" smtClean="0"/>
              <a:t>Eliminates the need for in-field assessments</a:t>
            </a:r>
          </a:p>
          <a:p>
            <a:pPr lvl="1"/>
            <a:r>
              <a:rPr lang="en-US" b="1" dirty="0" smtClean="0">
                <a:solidFill>
                  <a:srgbClr val="FF0000"/>
                </a:solidFill>
              </a:rPr>
              <a:t>Basis risk </a:t>
            </a:r>
            <a:r>
              <a:rPr lang="en-US" dirty="0" smtClean="0"/>
              <a:t>(Clarke 2011)</a:t>
            </a:r>
            <a:endParaRPr lang="en-US" dirty="0" smtClean="0">
              <a:solidFill>
                <a:srgbClr val="FF0000"/>
              </a:solidFill>
            </a:endParaRPr>
          </a:p>
          <a:p>
            <a:pPr lvl="1"/>
            <a:r>
              <a:rPr lang="en-US" dirty="0" smtClean="0"/>
              <a:t>Low Demand (Cole et al 2009, </a:t>
            </a:r>
            <a:r>
              <a:rPr lang="en-US" dirty="0" err="1" smtClean="0"/>
              <a:t>Gine</a:t>
            </a:r>
            <a:r>
              <a:rPr lang="en-US" dirty="0" smtClean="0"/>
              <a:t> and Yang 2009)</a:t>
            </a:r>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A8A698-8CDA-4C76-87F3-60246C8840DE}" type="slidenum">
              <a:rPr lang="en-US" smtClean="0"/>
              <a:pPr/>
              <a:t>30</a:t>
            </a:fld>
            <a:endParaRPr lang="en-US"/>
          </a:p>
        </p:txBody>
      </p:sp>
      <p:graphicFrame>
        <p:nvGraphicFramePr>
          <p:cNvPr id="2050" name="Object 2"/>
          <p:cNvGraphicFramePr>
            <a:graphicFrameLocks noChangeAspect="1"/>
          </p:cNvGraphicFramePr>
          <p:nvPr/>
        </p:nvGraphicFramePr>
        <p:xfrm>
          <a:off x="1143000" y="1066800"/>
          <a:ext cx="6922188" cy="3224213"/>
        </p:xfrm>
        <a:graphic>
          <a:graphicData uri="http://schemas.openxmlformats.org/presentationml/2006/ole">
            <mc:AlternateContent xmlns:mc="http://schemas.openxmlformats.org/markup-compatibility/2006">
              <mc:Choice xmlns:v="urn:schemas-microsoft-com:vml" Requires="v">
                <p:oleObj spid="_x0000_s73731" name="Worksheet" r:id="rId5" imgW="5010270" imgH="2333485" progId="Excel.Sheet.12">
                  <p:embed/>
                </p:oleObj>
              </mc:Choice>
              <mc:Fallback>
                <p:oleObj name="Worksheet" r:id="rId5" imgW="5010270" imgH="2333485" progId="Excel.Shee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1066800"/>
                        <a:ext cx="6922188" cy="322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A8A698-8CDA-4C76-87F3-60246C8840DE}" type="slidenum">
              <a:rPr lang="en-US" smtClean="0"/>
              <a:pPr/>
              <a:t>31</a:t>
            </a:fld>
            <a:endParaRPr lang="en-US"/>
          </a:p>
        </p:txBody>
      </p:sp>
      <p:graphicFrame>
        <p:nvGraphicFramePr>
          <p:cNvPr id="3074" name="Object 2"/>
          <p:cNvGraphicFramePr>
            <a:graphicFrameLocks noChangeAspect="1"/>
          </p:cNvGraphicFramePr>
          <p:nvPr/>
        </p:nvGraphicFramePr>
        <p:xfrm>
          <a:off x="228600" y="762000"/>
          <a:ext cx="8713001" cy="4114800"/>
        </p:xfrm>
        <a:graphic>
          <a:graphicData uri="http://schemas.openxmlformats.org/presentationml/2006/ole">
            <mc:AlternateContent xmlns:mc="http://schemas.openxmlformats.org/markup-compatibility/2006">
              <mc:Choice xmlns:v="urn:schemas-microsoft-com:vml" Requires="v">
                <p:oleObj spid="_x0000_s74755" name="Worksheet" r:id="rId5" imgW="7038900" imgH="3324135" progId="Excel.Sheet.12">
                  <p:embed/>
                </p:oleObj>
              </mc:Choice>
              <mc:Fallback>
                <p:oleObj name="Worksheet" r:id="rId5" imgW="7038900" imgH="3324135" progId="Excel.Shee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762000"/>
                        <a:ext cx="871300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A8A698-8CDA-4C76-87F3-60246C8840DE}" type="slidenum">
              <a:rPr lang="en-US" smtClean="0"/>
              <a:pPr/>
              <a:t>32</a:t>
            </a:fld>
            <a:endParaRPr lang="en-US"/>
          </a:p>
        </p:txBody>
      </p:sp>
      <p:graphicFrame>
        <p:nvGraphicFramePr>
          <p:cNvPr id="1026" name="Object 2"/>
          <p:cNvGraphicFramePr>
            <a:graphicFrameLocks noChangeAspect="1"/>
          </p:cNvGraphicFramePr>
          <p:nvPr/>
        </p:nvGraphicFramePr>
        <p:xfrm>
          <a:off x="533400" y="1143000"/>
          <a:ext cx="8001000" cy="5521325"/>
        </p:xfrm>
        <a:graphic>
          <a:graphicData uri="http://schemas.openxmlformats.org/presentationml/2006/ole">
            <mc:AlternateContent xmlns:mc="http://schemas.openxmlformats.org/markup-compatibility/2006">
              <mc:Choice xmlns:v="urn:schemas-microsoft-com:vml" Requires="v">
                <p:oleObj spid="_x0000_s151555" name="Worksheet" r:id="rId5" imgW="5410260" imgH="3733890" progId="Excel.Sheet.12">
                  <p:embed/>
                </p:oleObj>
              </mc:Choice>
              <mc:Fallback>
                <p:oleObj name="Worksheet" r:id="rId5" imgW="5410260" imgH="3733890" progId="Excel.Shee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1143000"/>
                        <a:ext cx="8001000" cy="552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TextBox 4"/>
          <p:cNvSpPr txBox="1"/>
          <p:nvPr/>
        </p:nvSpPr>
        <p:spPr>
          <a:xfrm>
            <a:off x="609600" y="228600"/>
            <a:ext cx="7620000" cy="923330"/>
          </a:xfrm>
          <a:prstGeom prst="rect">
            <a:avLst/>
          </a:prstGeom>
          <a:noFill/>
        </p:spPr>
        <p:txBody>
          <a:bodyPr wrap="square" rtlCol="0">
            <a:spAutoFit/>
          </a:bodyPr>
          <a:lstStyle/>
          <a:p>
            <a:r>
              <a:rPr lang="en-US" b="1" dirty="0" smtClean="0"/>
              <a:t>Test of Result 1: </a:t>
            </a:r>
            <a:r>
              <a:rPr lang="en-US" dirty="0" smtClean="0"/>
              <a:t>Are higher levels of </a:t>
            </a:r>
            <a:r>
              <a:rPr lang="en-US" i="1" dirty="0" smtClean="0"/>
              <a:t>ex post protection </a:t>
            </a:r>
            <a:r>
              <a:rPr lang="en-US" dirty="0" smtClean="0"/>
              <a:t>against idiosyncratic losses in cooperative risk-sharing schemes associated with more conservative investments and thus lower average incomes?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Informal networks lower the demand for formal insurance </a:t>
            </a:r>
            <a:r>
              <a:rPr lang="en-US" i="1" dirty="0" smtClean="0"/>
              <a:t>only if</a:t>
            </a:r>
            <a:r>
              <a:rPr lang="en-US" dirty="0" smtClean="0"/>
              <a:t> the network covers aggregate risk.</a:t>
            </a:r>
          </a:p>
          <a:p>
            <a:r>
              <a:rPr lang="en-US" dirty="0" smtClean="0"/>
              <a:t>When formal insurance carries basis risk, informal risk sharing can be a complement to formal insurance</a:t>
            </a:r>
          </a:p>
          <a:p>
            <a:r>
              <a:rPr lang="en-US" dirty="0" smtClean="0"/>
              <a:t>Formal insurance enables households to take more risk, and assists in income growth.</a:t>
            </a:r>
          </a:p>
          <a:p>
            <a:r>
              <a:rPr lang="en-US" dirty="0" smtClean="0"/>
              <a:t>Landless laborers’ livelihoods are weather dependent, and they also demonstrate a strong demand for insurance, especially relative to cultivators living farther away from rainfall stations.</a:t>
            </a:r>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Extra slides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A6A8A698-8CDA-4C76-87F3-60246C8840DE}"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a:buNone/>
            </a:pPr>
            <a:r>
              <a:rPr lang="en-US" i="1" dirty="0">
                <a:latin typeface="Times New Roman" pitchFamily="18" charset="0"/>
                <a:cs typeface="Times New Roman" pitchFamily="18" charset="0"/>
              </a:rPr>
              <a:t>E</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 </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r - ρ</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0</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1</a:t>
            </a:r>
            <a:r>
              <a:rPr lang="en-US" i="1" dirty="0">
                <a:latin typeface="Times New Roman" pitchFamily="18" charset="0"/>
                <a:cs typeface="Times New Roman" pitchFamily="18" charset="0"/>
              </a:rPr>
              <a:t>P</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3</a:t>
            </a:r>
            <a:r>
              <a:rPr lang="en-US" dirty="0">
                <a:latin typeface="Times New Roman" pitchFamily="18" charset="0"/>
                <a:cs typeface="Times New Roman" pitchFamily="18" charset="0"/>
              </a:rPr>
              <a:t>)]</a:t>
            </a:r>
            <a:endParaRPr lang="en-US" i="1" dirty="0">
              <a:latin typeface="Times New Roman" pitchFamily="18" charset="0"/>
              <a:cs typeface="Times New Roman" pitchFamily="18" charset="0"/>
            </a:endParaRPr>
          </a:p>
          <a:p>
            <a:pPr>
              <a:buNone/>
            </a:pP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ρ</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0</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1</a:t>
            </a:r>
            <a:r>
              <a:rPr lang="en-US" i="1" dirty="0">
                <a:latin typeface="Times New Roman" pitchFamily="18" charset="0"/>
                <a:cs typeface="Times New Roman" pitchFamily="18" charset="0"/>
              </a:rPr>
              <a:t>P</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3</a:t>
            </a:r>
            <a:r>
              <a:rPr lang="en-US" dirty="0">
                <a:latin typeface="Times New Roman" pitchFamily="18" charset="0"/>
                <a:cs typeface="Times New Roman" pitchFamily="18" charset="0"/>
              </a:rPr>
              <a:t>)]</a:t>
            </a:r>
            <a:endParaRPr lang="en-US" i="1" dirty="0">
              <a:latin typeface="Times New Roman" pitchFamily="18" charset="0"/>
              <a:cs typeface="Times New Roman" pitchFamily="18" charset="0"/>
            </a:endParaRPr>
          </a:p>
          <a:p>
            <a:pPr>
              <a:buNone/>
            </a:pP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q + ρ - r</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4</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5</a:t>
            </a:r>
            <a:r>
              <a:rPr lang="en-US" i="1" dirty="0">
                <a:latin typeface="Times New Roman" pitchFamily="18" charset="0"/>
                <a:cs typeface="Times New Roman" pitchFamily="18" charset="0"/>
              </a:rPr>
              <a:t>P</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6</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7</a:t>
            </a:r>
            <a:r>
              <a:rPr lang="en-US" dirty="0">
                <a:latin typeface="Times New Roman" pitchFamily="18" charset="0"/>
                <a:cs typeface="Times New Roman" pitchFamily="18" charset="0"/>
              </a:rPr>
              <a:t>)]</a:t>
            </a:r>
            <a:endParaRPr lang="en-US" i="1" dirty="0">
              <a:latin typeface="Times New Roman" pitchFamily="18" charset="0"/>
              <a:cs typeface="Times New Roman" pitchFamily="18" charset="0"/>
            </a:endParaRPr>
          </a:p>
          <a:p>
            <a:pPr>
              <a:buNone/>
            </a:pP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q - ρ</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4</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5</a:t>
            </a:r>
            <a:r>
              <a:rPr lang="en-US" i="1" dirty="0">
                <a:latin typeface="Times New Roman" pitchFamily="18" charset="0"/>
                <a:cs typeface="Times New Roman" pitchFamily="18" charset="0"/>
              </a:rPr>
              <a:t>P</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6</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7</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a:t>
            </a:r>
          </a:p>
          <a:p>
            <a:pPr>
              <a:buNone/>
            </a:pPr>
            <a:r>
              <a:rPr lang="en-US" dirty="0">
                <a:latin typeface="Times New Roman" pitchFamily="18" charset="0"/>
                <a:cs typeface="Times New Roman" pitchFamily="18" charset="0"/>
              </a:rPr>
              <a:t> </a:t>
            </a:r>
            <a:endParaRPr lang="en-US" i="1" dirty="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where</a:t>
            </a:r>
            <a:r>
              <a:rPr lang="en-US" i="1"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0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L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L+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αL</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δ - L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3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L + δ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4</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5</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p>
          <a:p>
            <a:pPr>
              <a:buNone/>
            </a:pP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6</a:t>
            </a:r>
            <a:r>
              <a:rPr lang="en-US" i="1" dirty="0">
                <a:latin typeface="Times New Roman" pitchFamily="18" charset="0"/>
                <a:cs typeface="Times New Roman" pitchFamily="18" charset="0"/>
              </a:rPr>
              <a:t> =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δ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7</a:t>
            </a:r>
            <a:r>
              <a:rPr lang="en-US" i="1" dirty="0" smtClean="0">
                <a:latin typeface="Times New Roman" pitchFamily="18" charset="0"/>
                <a:cs typeface="Times New Roman" pitchFamily="18" charset="0"/>
              </a:rPr>
              <a:t> = </a:t>
            </a:r>
            <a:r>
              <a:rPr lang="en-US" i="1" dirty="0">
                <a:latin typeface="Times New Roman" pitchFamily="18" charset="0"/>
                <a:cs typeface="Times New Roman" pitchFamily="18" charset="0"/>
              </a:rPr>
              <a:t>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δ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and</a:t>
            </a:r>
            <a:endParaRPr lang="en-US" i="1" dirty="0">
              <a:latin typeface="Times New Roman" pitchFamily="18" charset="0"/>
              <a:cs typeface="Times New Roman" pitchFamily="18" charset="0"/>
            </a:endParaRPr>
          </a:p>
          <a:p>
            <a:pPr>
              <a:buNone/>
            </a:pP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0</a:t>
            </a:r>
            <a:r>
              <a:rPr lang="en-US" i="1" dirty="0">
                <a:latin typeface="Times New Roman" pitchFamily="18" charset="0"/>
                <a:cs typeface="Times New Roman" pitchFamily="18" charset="0"/>
              </a:rPr>
              <a:t> =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L</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err="1" smtClean="0">
                <a:latin typeface="Times New Roman" pitchFamily="18" charset="0"/>
                <a:cs typeface="Times New Roman" pitchFamily="18" charset="0"/>
              </a:rPr>
              <a:t>qα</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L</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err="1" smtClean="0">
                <a:latin typeface="Times New Roman" pitchFamily="18" charset="0"/>
                <a:cs typeface="Times New Roman" pitchFamily="18" charset="0"/>
              </a:rPr>
              <a:t>qα</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δ - L</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err="1" smtClean="0">
                <a:latin typeface="Times New Roman" pitchFamily="18" charset="0"/>
                <a:cs typeface="Times New Roman" pitchFamily="18" charset="0"/>
              </a:rPr>
              <a:t>qα</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3</a:t>
            </a:r>
            <a:r>
              <a:rPr lang="en-US" i="1" dirty="0">
                <a:latin typeface="Times New Roman" pitchFamily="18" charset="0"/>
                <a:cs typeface="Times New Roman" pitchFamily="18" charset="0"/>
              </a:rPr>
              <a:t> =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δ - L</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err="1" smtClean="0">
                <a:latin typeface="Times New Roman" pitchFamily="18" charset="0"/>
                <a:cs typeface="Times New Roman" pitchFamily="18" charset="0"/>
              </a:rPr>
              <a:t>qα</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4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a:t>
            </a:r>
            <a:r>
              <a:rPr lang="en-US" i="1" dirty="0" err="1" smtClean="0">
                <a:latin typeface="Times New Roman" pitchFamily="18" charset="0"/>
                <a:cs typeface="Times New Roman" pitchFamily="18" charset="0"/>
              </a:rPr>
              <a:t>qαL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5</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a:t>
            </a:r>
            <a:r>
              <a:rPr lang="en-US" i="1" dirty="0" err="1" smtClean="0">
                <a:latin typeface="Times New Roman" pitchFamily="18" charset="0"/>
                <a:cs typeface="Times New Roman" pitchFamily="18" charset="0"/>
              </a:rPr>
              <a:t>qαL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6</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δ - </a:t>
            </a:r>
            <a:r>
              <a:rPr lang="en-US" i="1" dirty="0" err="1" smtClean="0">
                <a:latin typeface="Times New Roman" pitchFamily="18" charset="0"/>
                <a:cs typeface="Times New Roman" pitchFamily="18" charset="0"/>
              </a:rPr>
              <a:t>qαL</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7 </a:t>
            </a:r>
            <a:r>
              <a:rPr lang="en-US" i="1" dirty="0">
                <a:latin typeface="Times New Roman" pitchFamily="18" charset="0"/>
                <a:cs typeface="Times New Roman" pitchFamily="18" charset="0"/>
              </a:rPr>
              <a:t>= u(w - d  + δ - </a:t>
            </a:r>
            <a:r>
              <a:rPr lang="en-US" i="1" dirty="0" err="1" smtClean="0">
                <a:latin typeface="Times New Roman" pitchFamily="18" charset="0"/>
                <a:cs typeface="Times New Roman" pitchFamily="18" charset="0"/>
              </a:rPr>
              <a:t>qαL</a:t>
            </a:r>
            <a:r>
              <a:rPr lang="en-US" i="1"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562600"/>
          </a:xfrm>
        </p:spPr>
        <p:txBody>
          <a:bodyPr>
            <a:normAutofit/>
          </a:bodyPr>
          <a:lstStyle/>
          <a:p>
            <a:pPr>
              <a:spcAft>
                <a:spcPts val="1200"/>
              </a:spcAft>
              <a:buNone/>
            </a:pPr>
            <a:r>
              <a:rPr lang="en-US" sz="2000" smtClean="0"/>
              <a:t>The index for yield and drought resistance is</a:t>
            </a:r>
          </a:p>
          <a:p>
            <a:pPr>
              <a:spcAft>
                <a:spcPts val="1200"/>
              </a:spcAft>
              <a:buNone/>
            </a:pPr>
            <a:r>
              <a:rPr lang="en-US" sz="2000" i="1" smtClean="0"/>
              <a:t>I</a:t>
            </a:r>
            <a:r>
              <a:rPr lang="en-US" sz="2000" i="1" baseline="-25000" smtClean="0"/>
              <a:t>li</a:t>
            </a:r>
            <a:r>
              <a:rPr lang="en-US" sz="2000" i="1" smtClean="0"/>
              <a:t> = Σa</a:t>
            </a:r>
            <a:r>
              <a:rPr lang="en-US" sz="2000" i="1" baseline="-25000" smtClean="0"/>
              <a:t>is</a:t>
            </a:r>
            <a:r>
              <a:rPr lang="en-US" sz="2000" i="1" smtClean="0"/>
              <a:t>σ</a:t>
            </a:r>
            <a:r>
              <a:rPr lang="en-US" sz="2000" i="1" baseline="-25000" smtClean="0"/>
              <a:t>ls</a:t>
            </a:r>
            <a:r>
              <a:rPr lang="en-US" sz="2000" i="1" smtClean="0"/>
              <a:t>/Σa</a:t>
            </a:r>
            <a:r>
              <a:rPr lang="en-US" sz="2000" i="1" baseline="-25000" smtClean="0"/>
              <a:t>is</a:t>
            </a:r>
            <a:endParaRPr lang="en-US" sz="2000" i="1" smtClean="0"/>
          </a:p>
          <a:p>
            <a:pPr>
              <a:spcAft>
                <a:spcPts val="1200"/>
              </a:spcAft>
              <a:buNone/>
            </a:pPr>
            <a:r>
              <a:rPr lang="en-US" sz="2000" smtClean="0"/>
              <a:t>Where </a:t>
            </a:r>
          </a:p>
          <a:p>
            <a:pPr lvl="1">
              <a:spcAft>
                <a:spcPts val="1200"/>
              </a:spcAft>
              <a:buNone/>
            </a:pPr>
            <a:r>
              <a:rPr lang="en-US" sz="2000" i="1" smtClean="0"/>
              <a:t>l</a:t>
            </a:r>
            <a:r>
              <a:rPr lang="en-US" sz="2000" smtClean="0"/>
              <a:t>  is drought resistance or yield</a:t>
            </a:r>
          </a:p>
          <a:p>
            <a:pPr lvl="1">
              <a:spcAft>
                <a:spcPts val="1200"/>
              </a:spcAft>
              <a:buNone/>
            </a:pPr>
            <a:r>
              <a:rPr lang="en-US" sz="2000" i="1" smtClean="0"/>
              <a:t>σ</a:t>
            </a:r>
            <a:r>
              <a:rPr lang="en-US" sz="2000" i="1" baseline="-25000" smtClean="0"/>
              <a:t>ls  </a:t>
            </a:r>
            <a:r>
              <a:rPr lang="en-US" sz="2000" smtClean="0"/>
              <a:t>= fraction of all farmers rating rice variety </a:t>
            </a:r>
            <a:r>
              <a:rPr lang="en-US" sz="2000" i="1" smtClean="0"/>
              <a:t>s</a:t>
            </a:r>
            <a:r>
              <a:rPr lang="en-US" sz="2000" smtClean="0"/>
              <a:t> “good” with respect to the characteristic </a:t>
            </a:r>
            <a:r>
              <a:rPr lang="en-US" sz="2000" i="1" smtClean="0"/>
              <a:t>l</a:t>
            </a:r>
          </a:p>
          <a:p>
            <a:pPr lvl="1">
              <a:spcAft>
                <a:spcPts val="1200"/>
              </a:spcAft>
              <a:buNone/>
            </a:pPr>
            <a:r>
              <a:rPr lang="en-US" sz="2000" i="1" smtClean="0"/>
              <a:t>a</a:t>
            </a:r>
            <a:r>
              <a:rPr lang="en-US" sz="2000" i="1" baseline="-25000" smtClean="0"/>
              <a:t>is</a:t>
            </a:r>
            <a:r>
              <a:rPr lang="en-US" sz="2000" smtClean="0"/>
              <a:t>=acreage of rice variety </a:t>
            </a:r>
            <a:r>
              <a:rPr lang="en-US" sz="2000" i="1" smtClean="0"/>
              <a:t>s</a:t>
            </a:r>
            <a:r>
              <a:rPr lang="en-US" sz="2000" smtClean="0"/>
              <a:t> planted by farmer </a:t>
            </a:r>
            <a:r>
              <a:rPr lang="en-US" sz="2000" i="1" smtClean="0"/>
              <a:t>I</a:t>
            </a:r>
          </a:p>
          <a:p>
            <a:r>
              <a:rPr lang="en-US" sz="2000" smtClean="0"/>
              <a:t>Median rice portfolio: 57% “good” for yield, 63% “good” for tolerance</a:t>
            </a:r>
          </a:p>
          <a:p>
            <a:r>
              <a:rPr lang="en-US" sz="2000" smtClean="0"/>
              <a:t>Only 5% of farmers planted varieties considered “good” for yield by all</a:t>
            </a:r>
          </a:p>
          <a:p>
            <a:r>
              <a:rPr lang="en-US" sz="2000" smtClean="0"/>
              <a:t>Only 9% of farmers planted varieties considered “good” for droughtresilience by all farmers</a:t>
            </a:r>
            <a:endParaRPr lang="en-US" sz="2000"/>
          </a:p>
        </p:txBody>
      </p:sp>
      <p:sp>
        <p:nvSpPr>
          <p:cNvPr id="4" name="Slide Number Placeholder 3"/>
          <p:cNvSpPr>
            <a:spLocks noGrp="1"/>
          </p:cNvSpPr>
          <p:nvPr>
            <p:ph type="sldNum" sz="quarter" idx="12"/>
          </p:nvPr>
        </p:nvSpPr>
        <p:spPr/>
        <p:txBody>
          <a:bodyPr/>
          <a:lstStyle/>
          <a:p>
            <a:fld id="{A6A8A698-8CDA-4C76-87F3-60246C8840DE}"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638800"/>
          </a:xfrm>
        </p:spPr>
        <p:txBody>
          <a:bodyPr/>
          <a:lstStyle/>
          <a:p>
            <a:pPr>
              <a:buNone/>
            </a:pPr>
            <a:r>
              <a:rPr lang="en-US" smtClean="0"/>
              <a:t>Estimating equation:</a:t>
            </a:r>
          </a:p>
          <a:p>
            <a:pPr lvl="1">
              <a:buNone/>
            </a:pPr>
            <a:r>
              <a:rPr lang="en-US" i="1" smtClean="0"/>
              <a:t>I</a:t>
            </a:r>
            <a:r>
              <a:rPr lang="en-US" i="1" baseline="-25000" smtClean="0"/>
              <a:t>li</a:t>
            </a:r>
            <a:r>
              <a:rPr lang="en-US" i="1" smtClean="0"/>
              <a:t> = g</a:t>
            </a:r>
            <a:r>
              <a:rPr lang="en-US" i="1" baseline="-25000" smtClean="0"/>
              <a:t>ωl</a:t>
            </a:r>
            <a:r>
              <a:rPr lang="en-US" i="1" smtClean="0"/>
              <a:t>ω</a:t>
            </a:r>
            <a:r>
              <a:rPr lang="en-US" i="1" baseline="-25000" smtClean="0"/>
              <a:t>i</a:t>
            </a:r>
            <a:r>
              <a:rPr lang="en-US" i="1" smtClean="0"/>
              <a:t> + g</a:t>
            </a:r>
            <a:r>
              <a:rPr lang="en-US" i="1" baseline="-25000" smtClean="0"/>
              <a:t>ωlη</a:t>
            </a:r>
            <a:r>
              <a:rPr lang="en-US" i="1" smtClean="0"/>
              <a:t>ω</a:t>
            </a:r>
            <a:r>
              <a:rPr lang="en-US" i="1" baseline="-25000" smtClean="0"/>
              <a:t>i</a:t>
            </a:r>
            <a:r>
              <a:rPr lang="en-US" i="1" smtClean="0"/>
              <a:t>η</a:t>
            </a:r>
            <a:r>
              <a:rPr lang="en-US" i="1" baseline="-25000" smtClean="0"/>
              <a:t>j</a:t>
            </a:r>
            <a:r>
              <a:rPr lang="en-US" i="1" smtClean="0"/>
              <a:t> + g</a:t>
            </a:r>
            <a:r>
              <a:rPr lang="en-US" i="1" baseline="-25000" smtClean="0"/>
              <a:t>ωlι</a:t>
            </a:r>
            <a:r>
              <a:rPr lang="en-US" i="1" smtClean="0"/>
              <a:t>ω</a:t>
            </a:r>
            <a:r>
              <a:rPr lang="en-US" i="1" baseline="-25000" smtClean="0"/>
              <a:t>i</a:t>
            </a:r>
            <a:r>
              <a:rPr lang="en-US" i="1" smtClean="0"/>
              <a:t>ι</a:t>
            </a:r>
            <a:r>
              <a:rPr lang="en-US" i="1" baseline="-25000" smtClean="0"/>
              <a:t>j</a:t>
            </a:r>
            <a:r>
              <a:rPr lang="en-US" i="1" smtClean="0"/>
              <a:t> + </a:t>
            </a:r>
            <a:r>
              <a:rPr lang="en-US" b="1" i="1" smtClean="0"/>
              <a:t>x</a:t>
            </a:r>
            <a:r>
              <a:rPr lang="en-US" b="1" i="1" baseline="-25000" smtClean="0"/>
              <a:t>ij</a:t>
            </a:r>
            <a:r>
              <a:rPr lang="en-US" b="1" i="1" smtClean="0"/>
              <a:t>g</a:t>
            </a:r>
            <a:r>
              <a:rPr lang="en-US" i="1" smtClean="0"/>
              <a:t> + g</a:t>
            </a:r>
            <a:r>
              <a:rPr lang="en-US" i="1" baseline="-25000" smtClean="0"/>
              <a:t>j</a:t>
            </a:r>
            <a:r>
              <a:rPr lang="en-US" i="1" smtClean="0"/>
              <a:t> + ε</a:t>
            </a:r>
            <a:r>
              <a:rPr lang="en-US" i="1" baseline="-25000" smtClean="0"/>
              <a:t>ij</a:t>
            </a:r>
          </a:p>
          <a:p>
            <a:pPr lvl="1">
              <a:buNone/>
            </a:pPr>
            <a:r>
              <a:rPr lang="en-US" smtClean="0"/>
              <a:t>Where</a:t>
            </a:r>
          </a:p>
          <a:p>
            <a:pPr lvl="2">
              <a:buNone/>
            </a:pPr>
            <a:r>
              <a:rPr lang="en-US" i="1" smtClean="0"/>
              <a:t>ω</a:t>
            </a:r>
            <a:r>
              <a:rPr lang="en-US" i="1" baseline="-25000" smtClean="0"/>
              <a:t>i</a:t>
            </a:r>
            <a:r>
              <a:rPr lang="en-US" smtClean="0"/>
              <a:t>=1 if the index insurance product was offered to the farmer</a:t>
            </a:r>
          </a:p>
          <a:p>
            <a:pPr lvl="2">
              <a:buNone/>
            </a:pPr>
            <a:r>
              <a:rPr lang="en-US" smtClean="0"/>
              <a:t>g</a:t>
            </a:r>
            <a:r>
              <a:rPr lang="en-US" i="1" baseline="-25000" smtClean="0"/>
              <a:t>j</a:t>
            </a:r>
            <a:r>
              <a:rPr lang="en-US" smtClean="0"/>
              <a:t> = caste fixed effect</a:t>
            </a:r>
          </a:p>
          <a:p>
            <a:pPr lvl="2">
              <a:buNone/>
            </a:pPr>
            <a:r>
              <a:rPr lang="en-US" i="1" smtClean="0"/>
              <a:t>ε</a:t>
            </a:r>
            <a:r>
              <a:rPr lang="en-US" i="1" baseline="-25000" smtClean="0"/>
              <a:t>ij</a:t>
            </a:r>
            <a:r>
              <a:rPr lang="en-US" smtClean="0"/>
              <a:t> is an iid error</a:t>
            </a:r>
          </a:p>
          <a:p>
            <a:pPr lvl="1">
              <a:buNone/>
            </a:pPr>
            <a:r>
              <a:rPr lang="en-US" smtClean="0"/>
              <a:t>Model suggests that</a:t>
            </a:r>
          </a:p>
          <a:p>
            <a:pPr lvl="2">
              <a:buNone/>
            </a:pPr>
            <a:r>
              <a:rPr lang="en-US" smtClean="0"/>
              <a:t>g</a:t>
            </a:r>
            <a:r>
              <a:rPr lang="en-US" baseline="-25000" smtClean="0"/>
              <a:t>ω</a:t>
            </a:r>
            <a:r>
              <a:rPr lang="en-US" i="1" baseline="-25000" smtClean="0"/>
              <a:t>l</a:t>
            </a:r>
            <a:r>
              <a:rPr lang="en-US" smtClean="0"/>
              <a:t>&gt;0 for </a:t>
            </a:r>
            <a:r>
              <a:rPr lang="en-US" i="1" smtClean="0"/>
              <a:t>l</a:t>
            </a:r>
            <a:r>
              <a:rPr lang="en-US" smtClean="0"/>
              <a:t>=drought resistance</a:t>
            </a:r>
          </a:p>
          <a:p>
            <a:pPr lvl="2">
              <a:buNone/>
            </a:pPr>
            <a:r>
              <a:rPr lang="en-US" smtClean="0"/>
              <a:t>g</a:t>
            </a:r>
            <a:r>
              <a:rPr lang="en-US" baseline="-25000" smtClean="0"/>
              <a:t>ω</a:t>
            </a:r>
            <a:r>
              <a:rPr lang="en-US" i="1" baseline="-25000" smtClean="0"/>
              <a:t>l</a:t>
            </a:r>
            <a:r>
              <a:rPr lang="en-US" smtClean="0"/>
              <a:t>&lt;0 for </a:t>
            </a:r>
            <a:r>
              <a:rPr lang="en-US" i="1" smtClean="0"/>
              <a:t>l</a:t>
            </a:r>
            <a:r>
              <a:rPr lang="en-US" smtClean="0"/>
              <a:t>=yield</a:t>
            </a:r>
            <a:endParaRPr lang="en-US"/>
          </a:p>
        </p:txBody>
      </p:sp>
      <p:sp>
        <p:nvSpPr>
          <p:cNvPr id="4" name="Slide Number Placeholder 3"/>
          <p:cNvSpPr>
            <a:spLocks noGrp="1"/>
          </p:cNvSpPr>
          <p:nvPr>
            <p:ph type="sldNum" sz="quarter" idx="12"/>
          </p:nvPr>
        </p:nvSpPr>
        <p:spPr/>
        <p:txBody>
          <a:bodyPr/>
          <a:lstStyle/>
          <a:p>
            <a:fld id="{A6A8A698-8CDA-4C76-87F3-60246C8840DE}" type="slidenum">
              <a:rPr lang="en-US" smtClean="0"/>
              <a:pPr/>
              <a:t>37</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and Approach</a:t>
            </a:r>
            <a:endParaRPr lang="en-US" dirty="0"/>
          </a:p>
        </p:txBody>
      </p:sp>
      <p:sp>
        <p:nvSpPr>
          <p:cNvPr id="3" name="Content Placeholder 2"/>
          <p:cNvSpPr>
            <a:spLocks noGrp="1"/>
          </p:cNvSpPr>
          <p:nvPr>
            <p:ph idx="1"/>
          </p:nvPr>
        </p:nvSpPr>
        <p:spPr>
          <a:xfrm>
            <a:off x="457200" y="1371600"/>
            <a:ext cx="8382000" cy="5105400"/>
          </a:xfrm>
        </p:spPr>
        <p:txBody>
          <a:bodyPr>
            <a:normAutofit fontScale="92500" lnSpcReduction="20000"/>
          </a:bodyPr>
          <a:lstStyle/>
          <a:p>
            <a:pPr marL="514350" indent="-514350"/>
            <a:r>
              <a:rPr lang="en-US" dirty="0" smtClean="0"/>
              <a:t>We design a simple index insurance contract for the Agricultural Insurance Company of India</a:t>
            </a:r>
          </a:p>
          <a:p>
            <a:pPr marL="514350" indent="-514350"/>
            <a:r>
              <a:rPr lang="en-US" dirty="0" smtClean="0"/>
              <a:t>We randomize insurance offers to 5100 cultivators and wage laborers across three states in India</a:t>
            </a:r>
          </a:p>
          <a:p>
            <a:pPr marL="914400" lvl="1" indent="-514350"/>
            <a:r>
              <a:rPr lang="en-US" dirty="0" smtClean="0">
                <a:solidFill>
                  <a:schemeClr val="tx1">
                    <a:lumMod val="50000"/>
                    <a:lumOff val="50000"/>
                  </a:schemeClr>
                </a:solidFill>
              </a:rPr>
              <a:t>Wage laborers face less basis risk than cultivators</a:t>
            </a:r>
          </a:p>
          <a:p>
            <a:pPr marL="514350" indent="-514350"/>
            <a:r>
              <a:rPr lang="en-US" dirty="0" smtClean="0"/>
              <a:t>The sub-caste (</a:t>
            </a:r>
            <a:r>
              <a:rPr lang="en-US" i="1" dirty="0" err="1" smtClean="0"/>
              <a:t>jati</a:t>
            </a:r>
            <a:r>
              <a:rPr lang="en-US" dirty="0" smtClean="0"/>
              <a:t>) is the identifiable risk-sharing network that people are </a:t>
            </a:r>
            <a:r>
              <a:rPr lang="en-US" u="sng" dirty="0" smtClean="0"/>
              <a:t>born into</a:t>
            </a:r>
            <a:r>
              <a:rPr lang="en-US" dirty="0" smtClean="0"/>
              <a:t>.</a:t>
            </a:r>
          </a:p>
          <a:p>
            <a:pPr marL="514350" indent="-514350"/>
            <a:r>
              <a:rPr lang="en-US" dirty="0" smtClean="0"/>
              <a:t>We make offers to </a:t>
            </a:r>
            <a:r>
              <a:rPr lang="en-US" i="1" dirty="0" err="1" smtClean="0"/>
              <a:t>jatis</a:t>
            </a:r>
            <a:r>
              <a:rPr lang="en-US" dirty="0" smtClean="0"/>
              <a:t> for whom we have rich, detailed histories of both aggregate and idiosyncratic shocks and responsiveness to shocks.</a:t>
            </a:r>
          </a:p>
          <a:p>
            <a:pPr marL="514350" indent="-514350"/>
            <a:r>
              <a:rPr lang="en-US" dirty="0" smtClean="0"/>
              <a:t>We randomly allocate rainfall stations to some villages. </a:t>
            </a:r>
          </a:p>
          <a:p>
            <a:pPr marL="514350" indent="-514350"/>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a:xfrm>
            <a:off x="457200" y="1371600"/>
            <a:ext cx="8382000" cy="5181600"/>
          </a:xfrm>
        </p:spPr>
        <p:txBody>
          <a:bodyPr>
            <a:normAutofit/>
          </a:bodyPr>
          <a:lstStyle/>
          <a:p>
            <a:pPr marL="914400" lvl="1" indent="-514350">
              <a:buFont typeface="+mj-lt"/>
              <a:buAutoNum type="arabicPeriod"/>
            </a:pPr>
            <a:r>
              <a:rPr lang="en-US" b="1" dirty="0" smtClean="0"/>
              <a:t>Demand for Insurance:</a:t>
            </a:r>
          </a:p>
          <a:p>
            <a:pPr marL="914400" lvl="1" indent="-514350"/>
            <a:r>
              <a:rPr lang="en-US" dirty="0" smtClean="0"/>
              <a:t>How does the presence of risk-sharing networks affect the demand for </a:t>
            </a:r>
            <a:r>
              <a:rPr lang="en-US" i="1" dirty="0" smtClean="0"/>
              <a:t>index</a:t>
            </a:r>
            <a:r>
              <a:rPr lang="en-US" dirty="0" smtClean="0"/>
              <a:t> insurance?</a:t>
            </a:r>
          </a:p>
          <a:p>
            <a:pPr marL="914400" lvl="1" indent="-514350">
              <a:buNone/>
            </a:pPr>
            <a:r>
              <a:rPr lang="en-US" b="1" dirty="0" smtClean="0"/>
              <a:t>2. 	Interaction between Index Insurance with Basis Risk and Informal Risk Sharing:</a:t>
            </a:r>
          </a:p>
          <a:p>
            <a:pPr marL="914400" lvl="1" indent="-514350"/>
            <a:r>
              <a:rPr lang="en-US" dirty="0" smtClean="0"/>
              <a:t>How important is basis risk in affecting index insurance take-up?</a:t>
            </a:r>
          </a:p>
          <a:p>
            <a:pPr marL="914400" lvl="1" indent="-514350">
              <a:buNone/>
            </a:pPr>
            <a:r>
              <a:rPr lang="en-US" b="1" dirty="0" smtClean="0"/>
              <a:t>3. 	Risk Taking:</a:t>
            </a:r>
          </a:p>
          <a:p>
            <a:pPr marL="914400" lvl="1" indent="-514350"/>
            <a:r>
              <a:rPr lang="en-US" dirty="0" smtClean="0"/>
              <a:t>How does formal index insurance affect risk-taking </a:t>
            </a:r>
            <a:r>
              <a:rPr lang="en-US" dirty="0" smtClean="0">
                <a:solidFill>
                  <a:schemeClr val="bg1">
                    <a:lumMod val="75000"/>
                  </a:schemeClr>
                </a:solidFill>
              </a:rPr>
              <a:t>(in the presence of informal risk sharing)</a:t>
            </a:r>
            <a:r>
              <a:rPr lang="en-US" dirty="0" smtClean="0"/>
              <a:t>?</a:t>
            </a:r>
          </a:p>
          <a:p>
            <a:pPr marL="914400" lvl="1" indent="-514350"/>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 (cont.)</a:t>
            </a:r>
            <a:endParaRPr lang="en-US" dirty="0"/>
          </a:p>
        </p:txBody>
      </p:sp>
      <p:sp>
        <p:nvSpPr>
          <p:cNvPr id="3" name="Content Placeholder 2"/>
          <p:cNvSpPr>
            <a:spLocks noGrp="1"/>
          </p:cNvSpPr>
          <p:nvPr>
            <p:ph idx="1"/>
          </p:nvPr>
        </p:nvSpPr>
        <p:spPr>
          <a:xfrm>
            <a:off x="457200" y="1371600"/>
            <a:ext cx="8382000" cy="5181600"/>
          </a:xfrm>
        </p:spPr>
        <p:txBody>
          <a:bodyPr>
            <a:normAutofit/>
          </a:bodyPr>
          <a:lstStyle/>
          <a:p>
            <a:pPr marL="514350" indent="-514350"/>
            <a:endParaRPr lang="en-US" dirty="0" smtClean="0"/>
          </a:p>
          <a:p>
            <a:pPr marL="514350" indent="-514350"/>
            <a:r>
              <a:rPr lang="en-US" dirty="0" smtClean="0"/>
              <a:t>Using three types of variation:</a:t>
            </a:r>
          </a:p>
          <a:p>
            <a:pPr marL="914400" lvl="1" indent="-514350"/>
            <a:r>
              <a:rPr lang="en-US" dirty="0" smtClean="0"/>
              <a:t>Natural variation in informal risk-sharing stemming from birth in certain sub-castes (data from 17 states)</a:t>
            </a:r>
          </a:p>
          <a:p>
            <a:pPr marL="1314450" lvl="2" indent="-514350"/>
            <a:r>
              <a:rPr lang="en-US" dirty="0" smtClean="0"/>
              <a:t>Using census of villages (i.e. large sample for each caste)</a:t>
            </a:r>
          </a:p>
          <a:p>
            <a:pPr marL="914400" lvl="1" indent="-514350"/>
            <a:r>
              <a:rPr lang="en-US" dirty="0" smtClean="0"/>
              <a:t>Designed variation in index insurance offers           (3 states)</a:t>
            </a:r>
          </a:p>
          <a:p>
            <a:pPr marL="914400" lvl="1" indent="-514350"/>
            <a:r>
              <a:rPr lang="en-US" dirty="0" smtClean="0"/>
              <a:t>Designed variation in extent of basis risk (1 state) </a:t>
            </a:r>
          </a:p>
          <a:p>
            <a:pPr marL="914400" lvl="1" indent="-514350"/>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Outline</a:t>
            </a:r>
            <a:endParaRPr lang="en-US" dirty="0"/>
          </a:p>
        </p:txBody>
      </p:sp>
      <p:sp>
        <p:nvSpPr>
          <p:cNvPr id="3" name="Content Placeholder 2"/>
          <p:cNvSpPr>
            <a:spLocks noGrp="1"/>
          </p:cNvSpPr>
          <p:nvPr>
            <p:ph idx="1"/>
          </p:nvPr>
        </p:nvSpPr>
        <p:spPr>
          <a:xfrm>
            <a:off x="457200" y="1143000"/>
            <a:ext cx="8382000" cy="5257800"/>
          </a:xfrm>
        </p:spPr>
        <p:txBody>
          <a:bodyPr>
            <a:normAutofit fontScale="92500" lnSpcReduction="10000"/>
          </a:bodyPr>
          <a:lstStyle/>
          <a:p>
            <a:r>
              <a:rPr lang="en-US" dirty="0" smtClean="0"/>
              <a:t>Theory</a:t>
            </a:r>
          </a:p>
          <a:p>
            <a:pPr lvl="1"/>
            <a:r>
              <a:rPr lang="en-US" dirty="0" smtClean="0"/>
              <a:t>Index insurance with basis risk embedded in a model of cooperative risk sharing </a:t>
            </a:r>
            <a:r>
              <a:rPr lang="en-US" sz="2200" dirty="0" smtClean="0">
                <a:solidFill>
                  <a:schemeClr val="tx1">
                    <a:lumMod val="65000"/>
                    <a:lumOff val="35000"/>
                  </a:schemeClr>
                </a:solidFill>
              </a:rPr>
              <a:t>(</a:t>
            </a:r>
            <a:r>
              <a:rPr lang="en-US" sz="2200" dirty="0" err="1" smtClean="0">
                <a:solidFill>
                  <a:schemeClr val="tx1">
                    <a:lumMod val="65000"/>
                    <a:lumOff val="35000"/>
                  </a:schemeClr>
                </a:solidFill>
              </a:rPr>
              <a:t>Arnott-Stiglitz</a:t>
            </a:r>
            <a:r>
              <a:rPr lang="en-US" sz="2200" dirty="0" smtClean="0">
                <a:solidFill>
                  <a:schemeClr val="tx1">
                    <a:lumMod val="65000"/>
                    <a:lumOff val="35000"/>
                  </a:schemeClr>
                </a:solidFill>
              </a:rPr>
              <a:t> 1991 and Clarke 2011)</a:t>
            </a:r>
          </a:p>
          <a:p>
            <a:pPr lvl="1"/>
            <a:r>
              <a:rPr lang="en-US" dirty="0" smtClean="0"/>
              <a:t>Demand for index insurance (with basis risk) by network and effects on subsequent risk taking</a:t>
            </a:r>
          </a:p>
          <a:p>
            <a:r>
              <a:rPr lang="en-US" dirty="0" smtClean="0"/>
              <a:t>(Historical) Survey Data</a:t>
            </a:r>
          </a:p>
          <a:p>
            <a:pPr lvl="1" algn="just"/>
            <a:r>
              <a:rPr lang="en-US" dirty="0" smtClean="0"/>
              <a:t>Characterize </a:t>
            </a:r>
            <a:r>
              <a:rPr lang="en-US" i="1" dirty="0" err="1" smtClean="0"/>
              <a:t>jatis</a:t>
            </a:r>
            <a:r>
              <a:rPr lang="en-US" i="1" dirty="0" smtClean="0"/>
              <a:t> </a:t>
            </a:r>
            <a:r>
              <a:rPr lang="en-US" dirty="0" smtClean="0"/>
              <a:t>in terms of indemnification of idiosyncratic and aggregate losses</a:t>
            </a:r>
          </a:p>
          <a:p>
            <a:pPr lvl="1" algn="just"/>
            <a:r>
              <a:rPr lang="en-US" dirty="0" smtClean="0">
                <a:solidFill>
                  <a:schemeClr val="bg1">
                    <a:lumMod val="65000"/>
                  </a:schemeClr>
                </a:solidFill>
              </a:rPr>
              <a:t>Effect of informal insurance on risk-taking</a:t>
            </a:r>
            <a:r>
              <a:rPr lang="en-US" dirty="0" smtClean="0"/>
              <a:t> </a:t>
            </a:r>
          </a:p>
          <a:p>
            <a:r>
              <a:rPr lang="en-US" dirty="0" smtClean="0"/>
              <a:t>Field Experiment</a:t>
            </a:r>
          </a:p>
          <a:p>
            <a:pPr lvl="1"/>
            <a:r>
              <a:rPr lang="en-US" dirty="0" smtClean="0"/>
              <a:t>Demand for formal insurance by different </a:t>
            </a:r>
            <a:r>
              <a:rPr lang="en-US" i="1" dirty="0" err="1" smtClean="0"/>
              <a:t>jatis</a:t>
            </a:r>
            <a:endParaRPr lang="en-US" dirty="0" smtClean="0"/>
          </a:p>
          <a:p>
            <a:pPr lvl="1"/>
            <a:r>
              <a:rPr lang="en-US" dirty="0" smtClean="0"/>
              <a:t>Effect of formal insurance on risk-taking</a:t>
            </a:r>
            <a:endParaRPr lang="en-US" dirty="0"/>
          </a:p>
        </p:txBody>
      </p:sp>
      <p:sp>
        <p:nvSpPr>
          <p:cNvPr id="4" name="Slide Number Placeholder 3"/>
          <p:cNvSpPr>
            <a:spLocks noGrp="1"/>
          </p:cNvSpPr>
          <p:nvPr>
            <p:ph type="sldNum" sz="quarter" idx="12"/>
          </p:nvPr>
        </p:nvSpPr>
        <p:spPr/>
        <p:txBody>
          <a:bodyPr/>
          <a:lstStyle/>
          <a:p>
            <a:fld id="{A6A8A698-8CDA-4C76-87F3-60246C8840DE}"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Model of Informal Risk-sharing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Game with two identical, cooperative </a:t>
            </a:r>
            <a:r>
              <a:rPr lang="en-US" dirty="0"/>
              <a:t>partners </a:t>
            </a:r>
            <a:r>
              <a:rPr lang="en-US" dirty="0" smtClean="0"/>
              <a:t>and full information</a:t>
            </a:r>
            <a:endParaRPr lang="en-US" dirty="0"/>
          </a:p>
          <a:p>
            <a:r>
              <a:rPr lang="en-US" dirty="0"/>
              <a:t>Each member faces an independent adverse event with probability </a:t>
            </a:r>
            <a:r>
              <a:rPr lang="en-US" i="1" dirty="0" smtClean="0"/>
              <a:t>P, </a:t>
            </a:r>
            <a:r>
              <a:rPr lang="en-US" dirty="0" smtClean="0"/>
              <a:t>which causes a loss </a:t>
            </a:r>
            <a:r>
              <a:rPr lang="en-US" i="1" dirty="0"/>
              <a:t>d</a:t>
            </a:r>
          </a:p>
          <a:p>
            <a:r>
              <a:rPr lang="en-US" i="1" dirty="0"/>
              <a:t>P </a:t>
            </a:r>
            <a:r>
              <a:rPr lang="en-US" dirty="0"/>
              <a:t>can be lowered by investing in a risk-mitigating technology </a:t>
            </a:r>
            <a:r>
              <a:rPr lang="en-US" i="1" dirty="0" smtClean="0"/>
              <a:t>e, </a:t>
            </a:r>
            <a:r>
              <a:rPr lang="en-US" dirty="0" smtClean="0"/>
              <a:t>but that also lowers </a:t>
            </a:r>
            <a:r>
              <a:rPr lang="en-US" i="1" dirty="0" smtClean="0"/>
              <a:t>w</a:t>
            </a:r>
            <a:endParaRPr lang="en-US" i="1" dirty="0"/>
          </a:p>
          <a:p>
            <a:r>
              <a:rPr lang="en-US" dirty="0" smtClean="0"/>
              <a:t>If </a:t>
            </a:r>
            <a:r>
              <a:rPr lang="en-US" dirty="0"/>
              <a:t>a farmer incurs a loss he receives a payment </a:t>
            </a:r>
            <a:r>
              <a:rPr lang="en-US" i="1" dirty="0" smtClean="0">
                <a:latin typeface="Symbol" pitchFamily="18" charset="2"/>
              </a:rPr>
              <a:t>d</a:t>
            </a:r>
            <a:r>
              <a:rPr lang="en-US" i="1" dirty="0" smtClean="0"/>
              <a:t> </a:t>
            </a:r>
            <a:r>
              <a:rPr lang="en-US" dirty="0"/>
              <a:t>from his partner if the </a:t>
            </a:r>
            <a:r>
              <a:rPr lang="en-US" dirty="0" smtClean="0"/>
              <a:t>partner does </a:t>
            </a:r>
            <a:r>
              <a:rPr lang="en-US" dirty="0"/>
              <a:t>not incur a loss. Thus, he also pays out </a:t>
            </a:r>
            <a:r>
              <a:rPr lang="en-US" i="1" dirty="0" smtClean="0">
                <a:latin typeface="Symbol" pitchFamily="18" charset="2"/>
              </a:rPr>
              <a:t>d</a:t>
            </a:r>
            <a:r>
              <a:rPr lang="en-US" i="1" dirty="0" smtClean="0"/>
              <a:t> </a:t>
            </a:r>
            <a:r>
              <a:rPr lang="en-US" i="1" dirty="0"/>
              <a:t>if his partner incurs a loss and </a:t>
            </a:r>
            <a:r>
              <a:rPr lang="en-US" i="1" dirty="0" smtClean="0"/>
              <a:t>he </a:t>
            </a:r>
            <a:r>
              <a:rPr lang="en-US" dirty="0" smtClean="0"/>
              <a:t>does </a:t>
            </a:r>
            <a:r>
              <a:rPr lang="en-US" dirty="0"/>
              <a:t>not</a:t>
            </a:r>
            <a:r>
              <a:rPr lang="en-US" dirty="0" smtClean="0"/>
              <a:t>.</a:t>
            </a:r>
          </a:p>
          <a:p>
            <a:r>
              <a:rPr lang="en-US" dirty="0" smtClean="0">
                <a:cs typeface="Times New Roman" pitchFamily="18" charset="0"/>
              </a:rPr>
              <a:t>Each partner chooses </a:t>
            </a:r>
            <a:r>
              <a:rPr lang="en-US" i="1" dirty="0" smtClean="0">
                <a:cs typeface="Times New Roman" pitchFamily="18" charset="0"/>
              </a:rPr>
              <a:t>e</a:t>
            </a:r>
            <a:r>
              <a:rPr lang="en-US" dirty="0" smtClean="0">
                <a:cs typeface="Times New Roman" pitchFamily="18" charset="0"/>
              </a:rPr>
              <a:t> and </a:t>
            </a:r>
            <a:r>
              <a:rPr lang="en-US" i="1" dirty="0" smtClean="0">
                <a:cs typeface="Times New Roman" pitchFamily="18" charset="0"/>
              </a:rPr>
              <a:t>δ</a:t>
            </a:r>
            <a:r>
              <a:rPr lang="en-US" dirty="0" smtClean="0">
                <a:cs typeface="Times New Roman" pitchFamily="18" charset="0"/>
              </a:rPr>
              <a:t> to maximize:</a:t>
            </a:r>
          </a:p>
          <a:p>
            <a:pPr>
              <a:buNone/>
            </a:pPr>
            <a:r>
              <a:rPr lang="en-US" i="1" dirty="0" smtClean="0">
                <a:latin typeface="Times New Roman" pitchFamily="18" charset="0"/>
                <a:cs typeface="Times New Roman" pitchFamily="18" charset="0"/>
              </a:rPr>
              <a:t>		E</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P</a:t>
            </a:r>
            <a:r>
              <a:rPr lang="en-US" dirty="0" smtClean="0">
                <a:latin typeface="Times New Roman" pitchFamily="18" charset="0"/>
                <a:cs typeface="Times New Roman" pitchFamily="18" charset="0"/>
              </a:rPr>
              <a:t>)</a:t>
            </a:r>
            <a:r>
              <a:rPr lang="en-US"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 U</a:t>
            </a:r>
            <a:r>
              <a:rPr lang="en-US" i="1" baseline="-25000"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P</a:t>
            </a:r>
            <a:r>
              <a:rPr lang="en-US"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 P</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 U</a:t>
            </a:r>
            <a:r>
              <a:rPr lang="en-US" i="1"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a:t>
            </a:r>
          </a:p>
          <a:p>
            <a:pPr>
              <a:buNone/>
            </a:pPr>
            <a:r>
              <a:rPr lang="en-US" i="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where</a:t>
            </a:r>
            <a:r>
              <a:rPr lang="en-US" sz="2600" i="1" dirty="0" smtClean="0">
                <a:latin typeface="Times New Roman" pitchFamily="18" charset="0"/>
                <a:cs typeface="Times New Roman" pitchFamily="18" charset="0"/>
              </a:rPr>
              <a:t> U</a:t>
            </a:r>
            <a:r>
              <a:rPr lang="en-US" sz="2600" i="1" baseline="-25000" dirty="0" smtClean="0">
                <a:latin typeface="Times New Roman" pitchFamily="18" charset="0"/>
                <a:cs typeface="Times New Roman" pitchFamily="18" charset="0"/>
              </a:rPr>
              <a:t>0</a:t>
            </a:r>
            <a:r>
              <a:rPr lang="en-US" sz="2600" i="1" dirty="0" smtClean="0">
                <a:latin typeface="Times New Roman" pitchFamily="18" charset="0"/>
                <a:cs typeface="Times New Roman" pitchFamily="18" charset="0"/>
              </a:rPr>
              <a:t> = U</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w</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 , U</a:t>
            </a:r>
            <a:r>
              <a:rPr lang="en-US" sz="2600" i="1" baseline="-25000" dirty="0" smtClean="0">
                <a:latin typeface="Times New Roman" pitchFamily="18" charset="0"/>
                <a:cs typeface="Times New Roman" pitchFamily="18" charset="0"/>
              </a:rPr>
              <a:t>1</a:t>
            </a:r>
            <a:r>
              <a:rPr lang="en-US" sz="2600" i="1" dirty="0" smtClean="0">
                <a:latin typeface="Times New Roman" pitchFamily="18" charset="0"/>
                <a:cs typeface="Times New Roman" pitchFamily="18" charset="0"/>
              </a:rPr>
              <a:t> = U</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w - d</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 U</a:t>
            </a:r>
            <a:r>
              <a:rPr lang="en-US" sz="2600" i="1" baseline="-25000" dirty="0" smtClean="0">
                <a:latin typeface="Times New Roman" pitchFamily="18" charset="0"/>
                <a:cs typeface="Times New Roman" pitchFamily="18" charset="0"/>
              </a:rPr>
              <a:t>2</a:t>
            </a:r>
            <a:r>
              <a:rPr lang="en-US" sz="2600" i="1" dirty="0" smtClean="0">
                <a:latin typeface="Times New Roman" pitchFamily="18" charset="0"/>
                <a:cs typeface="Times New Roman" pitchFamily="18" charset="0"/>
              </a:rPr>
              <a:t> = U</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w - δ</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 U</a:t>
            </a:r>
            <a:r>
              <a:rPr lang="en-US" sz="2600" i="1" baseline="-25000" dirty="0" smtClean="0">
                <a:latin typeface="Times New Roman" pitchFamily="18" charset="0"/>
                <a:cs typeface="Times New Roman" pitchFamily="18" charset="0"/>
              </a:rPr>
              <a:t>3</a:t>
            </a:r>
            <a:r>
              <a:rPr lang="en-US" sz="2600" i="1" dirty="0" smtClean="0">
                <a:latin typeface="Times New Roman" pitchFamily="18" charset="0"/>
                <a:cs typeface="Times New Roman" pitchFamily="18" charset="0"/>
              </a:rPr>
              <a:t> = U</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w - d  + δ</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a:t>
            </a:r>
          </a:p>
          <a:p>
            <a:r>
              <a:rPr lang="en-US" sz="2600" dirty="0" err="1" smtClean="0">
                <a:latin typeface="Times New Roman" pitchFamily="18" charset="0"/>
                <a:cs typeface="Times New Roman" pitchFamily="18" charset="0"/>
              </a:rPr>
              <a:t>Arnott-Stiglitz</a:t>
            </a:r>
            <a:r>
              <a:rPr lang="en-US" sz="2600" dirty="0" smtClean="0">
                <a:latin typeface="Times New Roman" pitchFamily="18" charset="0"/>
                <a:cs typeface="Times New Roman" pitchFamily="18" charset="0"/>
              </a:rPr>
              <a:t> result: informal insurance could decrease risk taking. </a:t>
            </a:r>
            <a:r>
              <a:rPr lang="en-US" sz="2600" i="1" dirty="0" smtClean="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6A8A698-8CDA-4C76-87F3-60246C8840DE}"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92162"/>
          </a:xfrm>
        </p:spPr>
        <p:txBody>
          <a:bodyPr/>
          <a:lstStyle/>
          <a:p>
            <a:r>
              <a:rPr lang="en-US" dirty="0" smtClean="0"/>
              <a:t>Aggregate Risk and Index Insurance</a:t>
            </a:r>
            <a:endParaRPr lang="en-US" dirty="0"/>
          </a:p>
        </p:txBody>
      </p:sp>
      <p:sp>
        <p:nvSpPr>
          <p:cNvPr id="3" name="Content Placeholder 2"/>
          <p:cNvSpPr>
            <a:spLocks noGrp="1"/>
          </p:cNvSpPr>
          <p:nvPr>
            <p:ph idx="4294967295"/>
          </p:nvPr>
        </p:nvSpPr>
        <p:spPr>
          <a:xfrm>
            <a:off x="609600" y="1143000"/>
            <a:ext cx="8229600" cy="2133600"/>
          </a:xfrm>
        </p:spPr>
        <p:txBody>
          <a:bodyPr>
            <a:noAutofit/>
          </a:bodyPr>
          <a:lstStyle/>
          <a:p>
            <a:pPr>
              <a:spcAft>
                <a:spcPts val="1200"/>
              </a:spcAft>
              <a:buNone/>
            </a:pPr>
            <a:r>
              <a:rPr lang="en-US" sz="2000" dirty="0">
                <a:latin typeface="Times New Roman" pitchFamily="18" charset="0"/>
                <a:cs typeface="Times New Roman" pitchFamily="18" charset="0"/>
              </a:rPr>
              <a:t>Now introduce aggregate risk and index insurance (</a:t>
            </a:r>
            <a:r>
              <a:rPr lang="en-US" sz="2000" u="sng" dirty="0">
                <a:latin typeface="Times New Roman" pitchFamily="18" charset="0"/>
                <a:cs typeface="Times New Roman" pitchFamily="18" charset="0"/>
              </a:rPr>
              <a:t>No basis risk</a:t>
            </a:r>
            <a:r>
              <a:rPr lang="en-US" sz="2000" dirty="0">
                <a:latin typeface="Times New Roman" pitchFamily="18" charset="0"/>
                <a:cs typeface="Times New Roman" pitchFamily="18" charset="0"/>
              </a:rPr>
              <a:t>)</a:t>
            </a:r>
          </a:p>
          <a:p>
            <a:pPr lvl="1">
              <a:spcAft>
                <a:spcPts val="1200"/>
              </a:spcAft>
              <a:buNone/>
            </a:pPr>
            <a:r>
              <a:rPr lang="en-US" sz="2000" dirty="0">
                <a:latin typeface="Times New Roman" pitchFamily="18" charset="0"/>
                <a:cs typeface="Times New Roman" pitchFamily="18" charset="0"/>
              </a:rPr>
              <a:t>Probability that an adverse event causes losses for all participants = </a:t>
            </a:r>
            <a:r>
              <a:rPr lang="en-US" sz="2000" i="1" dirty="0">
                <a:latin typeface="Times New Roman" pitchFamily="18" charset="0"/>
                <a:cs typeface="Times New Roman" pitchFamily="18" charset="0"/>
              </a:rPr>
              <a:t>q</a:t>
            </a:r>
          </a:p>
          <a:p>
            <a:pPr lvl="1">
              <a:spcAft>
                <a:spcPts val="1200"/>
              </a:spcAft>
              <a:buNone/>
            </a:pPr>
            <a:r>
              <a:rPr lang="en-US" sz="2000" dirty="0">
                <a:latin typeface="Times New Roman" pitchFamily="18" charset="0"/>
                <a:cs typeface="Times New Roman" pitchFamily="18" charset="0"/>
              </a:rPr>
              <a:t>Loss from aggregate shock = </a:t>
            </a:r>
            <a:r>
              <a:rPr lang="en-US" sz="2000" i="1" dirty="0">
                <a:latin typeface="Times New Roman" pitchFamily="18" charset="0"/>
                <a:cs typeface="Times New Roman" pitchFamily="18" charset="0"/>
              </a:rPr>
              <a:t>L </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Index </a:t>
            </a:r>
            <a:r>
              <a:rPr lang="en-US" sz="2000" dirty="0">
                <a:latin typeface="Times New Roman" pitchFamily="18" charset="0"/>
                <a:cs typeface="Times New Roman" pitchFamily="18" charset="0"/>
              </a:rPr>
              <a:t>insurance payout </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i</a:t>
            </a:r>
            <a:endParaRPr lang="en-US" sz="2000" i="1" dirty="0">
              <a:latin typeface="Times New Roman" pitchFamily="18" charset="0"/>
              <a:cs typeface="Times New Roman" pitchFamily="18" charset="0"/>
            </a:endParaRPr>
          </a:p>
          <a:p>
            <a:pPr lvl="1">
              <a:spcAft>
                <a:spcPts val="1200"/>
              </a:spcAft>
              <a:buNone/>
            </a:pPr>
            <a:r>
              <a:rPr lang="en-US" sz="2000" dirty="0">
                <a:latin typeface="Times New Roman" pitchFamily="18" charset="0"/>
                <a:cs typeface="Times New Roman" pitchFamily="18" charset="0"/>
              </a:rPr>
              <a:t>Actuarially-fair index insurance premium = </a:t>
            </a:r>
            <a:r>
              <a:rPr lang="en-US" sz="2000" i="1" dirty="0" err="1">
                <a:latin typeface="Times New Roman" pitchFamily="18" charset="0"/>
                <a:cs typeface="Times New Roman" pitchFamily="18" charset="0"/>
              </a:rPr>
              <a:t>qi</a:t>
            </a:r>
            <a:endParaRPr lang="en-US" sz="2000" i="1" dirty="0">
              <a:latin typeface="Times New Roman" pitchFamily="18" charset="0"/>
              <a:cs typeface="Times New Roman" pitchFamily="18" charset="0"/>
            </a:endParaRPr>
          </a:p>
          <a:p>
            <a:pPr lvl="1">
              <a:spcAft>
                <a:spcPts val="1200"/>
              </a:spcAft>
              <a:buNone/>
            </a:pPr>
            <a:r>
              <a:rPr lang="en-US" sz="2000" dirty="0">
                <a:latin typeface="Times New Roman" pitchFamily="18" charset="0"/>
                <a:cs typeface="Times New Roman" pitchFamily="18" charset="0"/>
              </a:rPr>
              <a:t>Assume </a:t>
            </a:r>
            <a:r>
              <a:rPr lang="en-US" sz="2000" i="1" dirty="0">
                <a:latin typeface="Times New Roman" pitchFamily="18" charset="0"/>
                <a:cs typeface="Times New Roman" pitchFamily="18" charset="0"/>
              </a:rPr>
              <a:t>q </a:t>
            </a:r>
            <a:r>
              <a:rPr lang="en-US" sz="2000" dirty="0">
                <a:latin typeface="Times New Roman" pitchFamily="18" charset="0"/>
                <a:cs typeface="Times New Roman" pitchFamily="18" charset="0"/>
              </a:rPr>
              <a:t>and</a:t>
            </a:r>
            <a:r>
              <a:rPr lang="en-US" sz="2000" i="1" dirty="0">
                <a:latin typeface="Times New Roman" pitchFamily="18" charset="0"/>
                <a:cs typeface="Times New Roman" pitchFamily="18" charset="0"/>
              </a:rPr>
              <a:t> P </a:t>
            </a:r>
            <a:r>
              <a:rPr lang="en-US" sz="2000" dirty="0">
                <a:latin typeface="Times New Roman" pitchFamily="18" charset="0"/>
                <a:cs typeface="Times New Roman" pitchFamily="18" charset="0"/>
              </a:rPr>
              <a:t>are </a:t>
            </a:r>
            <a:r>
              <a:rPr lang="en-US" sz="2000" dirty="0" smtClean="0">
                <a:latin typeface="Times New Roman" pitchFamily="18" charset="0"/>
                <a:cs typeface="Times New Roman" pitchFamily="18" charset="0"/>
              </a:rPr>
              <a:t>independent. 	</a:t>
            </a:r>
            <a:r>
              <a:rPr lang="en-US" sz="2000" i="1" dirty="0" smtClean="0">
                <a:latin typeface="Times New Roman" pitchFamily="18" charset="0"/>
                <a:cs typeface="Times New Roman" pitchFamily="18" charset="0"/>
              </a:rPr>
              <a:t>P </a:t>
            </a:r>
            <a:r>
              <a:rPr lang="en-US" sz="2000" dirty="0">
                <a:latin typeface="Times New Roman" pitchFamily="18" charset="0"/>
                <a:cs typeface="Times New Roman" pitchFamily="18" charset="0"/>
              </a:rPr>
              <a:t>is now idiosyncratic risk</a:t>
            </a:r>
          </a:p>
        </p:txBody>
      </p:sp>
      <p:sp>
        <p:nvSpPr>
          <p:cNvPr id="4" name="TextBox 3"/>
          <p:cNvSpPr txBox="1"/>
          <p:nvPr/>
        </p:nvSpPr>
        <p:spPr>
          <a:xfrm>
            <a:off x="609600" y="3733800"/>
            <a:ext cx="7848600" cy="2769989"/>
          </a:xfrm>
          <a:prstGeom prst="rect">
            <a:avLst/>
          </a:prstGeom>
          <a:noFill/>
        </p:spPr>
        <p:txBody>
          <a:bodyPr wrap="square" rtlCol="0">
            <a:spAutoFit/>
          </a:bodyPr>
          <a:lstStyle/>
          <a:p>
            <a:r>
              <a:rPr lang="en-US" i="1" dirty="0" smtClean="0">
                <a:latin typeface="Times New Roman" pitchFamily="18" charset="0"/>
                <a:cs typeface="Times New Roman" pitchFamily="18" charset="0"/>
              </a:rPr>
              <a:t>E</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P</a:t>
            </a:r>
            <a:r>
              <a:rPr lang="en-US" dirty="0">
                <a:latin typeface="Times New Roman" pitchFamily="18" charset="0"/>
                <a:cs typeface="Times New Roman" pitchFamily="18" charset="0"/>
              </a:rPr>
              <a:t>)</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1</a:t>
            </a:r>
            <a:r>
              <a:rPr lang="en-US" i="1" dirty="0">
                <a:latin typeface="Times New Roman" pitchFamily="18" charset="0"/>
                <a:cs typeface="Times New Roman" pitchFamily="18" charset="0"/>
              </a:rPr>
              <a:t>P</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3</a:t>
            </a:r>
            <a:r>
              <a:rPr lang="en-US" dirty="0" smtClean="0">
                <a:latin typeface="Times New Roman" pitchFamily="18" charset="0"/>
                <a:cs typeface="Times New Roman" pitchFamily="18" charset="0"/>
              </a:rPr>
              <a:t>)]</a:t>
            </a:r>
          </a:p>
          <a:p>
            <a:endParaRPr lang="en-US" i="1" dirty="0">
              <a:latin typeface="Times New Roman" pitchFamily="18" charset="0"/>
              <a:cs typeface="Times New Roman" pitchFamily="18" charset="0"/>
            </a:endParaRPr>
          </a:p>
          <a:p>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(1-q)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P</a:t>
            </a:r>
            <a:r>
              <a:rPr lang="en-US" dirty="0">
                <a:latin typeface="Times New Roman" pitchFamily="18" charset="0"/>
                <a:cs typeface="Times New Roman" pitchFamily="18" charset="0"/>
              </a:rPr>
              <a:t>)</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1</a:t>
            </a:r>
            <a:r>
              <a:rPr lang="en-US" i="1" dirty="0">
                <a:latin typeface="Times New Roman" pitchFamily="18" charset="0"/>
                <a:cs typeface="Times New Roman" pitchFamily="18" charset="0"/>
              </a:rPr>
              <a:t>P</a:t>
            </a:r>
            <a:r>
              <a:rPr lang="en-US" baseline="30000" dirty="0">
                <a:latin typeface="Times New Roman" pitchFamily="18" charset="0"/>
                <a:cs typeface="Times New Roman" pitchFamily="18" charset="0"/>
              </a:rPr>
              <a:t>2</a:t>
            </a:r>
            <a:r>
              <a:rPr lang="en-US" i="1" dirty="0">
                <a:latin typeface="Times New Roman" pitchFamily="18" charset="0"/>
                <a:cs typeface="Times New Roman" pitchFamily="18" charset="0"/>
              </a:rPr>
              <a:t>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P</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u</a:t>
            </a:r>
            <a:r>
              <a:rPr lang="en-US" i="1" baseline="-25000" dirty="0">
                <a:latin typeface="Times New Roman" pitchFamily="18" charset="0"/>
                <a:cs typeface="Times New Roman" pitchFamily="18" charset="0"/>
              </a:rPr>
              <a:t>2</a:t>
            </a:r>
            <a:r>
              <a:rPr lang="en-US" i="1" dirty="0">
                <a:latin typeface="Times New Roman" pitchFamily="18" charset="0"/>
                <a:cs typeface="Times New Roman" pitchFamily="18" charset="0"/>
              </a:rPr>
              <a:t> + u</a:t>
            </a:r>
            <a:r>
              <a:rPr lang="en-US" i="1" baseline="-25000" dirty="0">
                <a:latin typeface="Times New Roman" pitchFamily="18" charset="0"/>
                <a:cs typeface="Times New Roman" pitchFamily="18" charset="0"/>
              </a:rPr>
              <a:t>3</a:t>
            </a:r>
            <a:r>
              <a:rPr lang="en-US" dirty="0">
                <a:latin typeface="Times New Roman" pitchFamily="18" charset="0"/>
                <a:cs typeface="Times New Roman" pitchFamily="18" charset="0"/>
              </a:rPr>
              <a:t>)]</a:t>
            </a:r>
            <a:endParaRPr lang="en-US" i="1" dirty="0">
              <a:latin typeface="Times New Roman" pitchFamily="18" charset="0"/>
              <a:cs typeface="Times New Roman" pitchFamily="18" charset="0"/>
            </a:endParaRPr>
          </a:p>
          <a:p>
            <a:pPr marL="741363" indent="-741363">
              <a:spcAft>
                <a:spcPts val="1200"/>
              </a:spcAft>
            </a:pPr>
            <a:endParaRPr lang="en-US" sz="800" dirty="0" smtClean="0">
              <a:latin typeface="Times New Roman" pitchFamily="18" charset="0"/>
              <a:cs typeface="Times New Roman" pitchFamily="18" charset="0"/>
            </a:endParaRPr>
          </a:p>
          <a:p>
            <a:pPr marL="741363" indent="-741363">
              <a:spcAft>
                <a:spcPts val="1200"/>
              </a:spcAft>
            </a:pPr>
            <a:r>
              <a:rPr lang="en-US" dirty="0" smtClean="0">
                <a:latin typeface="Times New Roman" pitchFamily="18" charset="0"/>
                <a:cs typeface="Times New Roman" pitchFamily="18" charset="0"/>
              </a:rPr>
              <a:t>where</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0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L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L+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a:latin typeface="Times New Roman" pitchFamily="18" charset="0"/>
                <a:cs typeface="Times New Roman" pitchFamily="18" charset="0"/>
              </a:rPr>
              <a:t>i</a:t>
            </a:r>
            <a:r>
              <a:rPr lang="en-US" i="1" dirty="0" smtClean="0">
                <a:latin typeface="Times New Roman" pitchFamily="18" charset="0"/>
                <a:cs typeface="Times New Roman" pitchFamily="18" charset="0"/>
              </a:rPr>
              <a:t>), </a:t>
            </a:r>
          </a:p>
          <a:p>
            <a:pPr marL="741363" indent="-741363">
              <a:spcAft>
                <a:spcPts val="1200"/>
              </a:spcAft>
            </a:pP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δ - L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3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L + δ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a:t>
            </a:r>
            <a:endParaRPr lang="en-US" i="1" dirty="0">
              <a:latin typeface="Times New Roman" pitchFamily="18" charset="0"/>
              <a:cs typeface="Times New Roman" pitchFamily="18" charset="0"/>
            </a:endParaRPr>
          </a:p>
          <a:p>
            <a:pPr>
              <a:spcAft>
                <a:spcPts val="1200"/>
              </a:spcAft>
            </a:pP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0</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a:t>
            </a:r>
            <a:r>
              <a:rPr lang="en-US" i="1" dirty="0" err="1" smtClean="0">
                <a:latin typeface="Times New Roman" pitchFamily="18" charset="0"/>
                <a:cs typeface="Times New Roman" pitchFamily="18" charset="0"/>
              </a:rPr>
              <a:t>qi</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a:t>
            </a:r>
            <a:r>
              <a:rPr lang="en-US" i="1" dirty="0" err="1" smtClean="0">
                <a:latin typeface="Times New Roman" pitchFamily="18" charset="0"/>
                <a:cs typeface="Times New Roman" pitchFamily="18" charset="0"/>
              </a:rPr>
              <a:t>qi</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a:t>
            </a:r>
          </a:p>
          <a:p>
            <a:pPr>
              <a:spcAft>
                <a:spcPts val="1200"/>
              </a:spcAft>
            </a:pP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u</a:t>
            </a:r>
            <a:r>
              <a:rPr lang="en-US" i="1"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δ - </a:t>
            </a:r>
            <a:r>
              <a:rPr lang="en-US" i="1" dirty="0" err="1" smtClean="0">
                <a:latin typeface="Times New Roman" pitchFamily="18" charset="0"/>
                <a:cs typeface="Times New Roman" pitchFamily="18" charset="0"/>
              </a:rPr>
              <a:t>qi</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u</a:t>
            </a:r>
            <a:r>
              <a:rPr lang="en-US" i="1" baseline="-25000" dirty="0" smtClean="0">
                <a:latin typeface="Times New Roman" pitchFamily="18" charset="0"/>
                <a:cs typeface="Times New Roman" pitchFamily="18" charset="0"/>
              </a:rPr>
              <a:t>3</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u</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w - d  + δ </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qi</a:t>
            </a:r>
            <a:r>
              <a:rPr lang="en-US" dirty="0" smtClean="0">
                <a:latin typeface="Times New Roman" pitchFamily="18" charset="0"/>
                <a:cs typeface="Times New Roman" pitchFamily="18" charset="0"/>
              </a:rPr>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1040</TotalTime>
  <Words>2378</Words>
  <Application>Microsoft Office PowerPoint</Application>
  <PresentationFormat>On-screen Show (4:3)</PresentationFormat>
  <Paragraphs>452</Paragraphs>
  <Slides>37</Slides>
  <Notes>37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Worksheet</vt:lpstr>
      <vt:lpstr>Selling Formal Insurance to the Informally Insured</vt:lpstr>
      <vt:lpstr>Background</vt:lpstr>
      <vt:lpstr>Index Insurance</vt:lpstr>
      <vt:lpstr>Setting and Approach</vt:lpstr>
      <vt:lpstr>Research Questions</vt:lpstr>
      <vt:lpstr>Research Questions (cont.)</vt:lpstr>
      <vt:lpstr>Outline</vt:lpstr>
      <vt:lpstr>A-S Model of Informal Risk-sharing</vt:lpstr>
      <vt:lpstr>Aggregate Risk and Index Insurance</vt:lpstr>
      <vt:lpstr>PowerPoint Presentation</vt:lpstr>
      <vt:lpstr>Introducing Basis Risk</vt:lpstr>
      <vt:lpstr>Basis Risk, Index and Informal Insurance</vt:lpstr>
      <vt:lpstr>Intuition</vt:lpstr>
      <vt:lpstr>Implications to be Tested</vt:lpstr>
      <vt:lpstr>Setting</vt:lpstr>
      <vt:lpstr>Key information from 2007/8 sample</vt:lpstr>
      <vt:lpstr>PowerPoint Presentation</vt:lpstr>
      <vt:lpstr>PowerPoint Presentation</vt:lpstr>
      <vt:lpstr>Randomized Field Experiment</vt:lpstr>
      <vt:lpstr>PowerPoint Presentation</vt:lpstr>
      <vt:lpstr>PowerPoint Presentation</vt:lpstr>
      <vt:lpstr> Identifying the strength of informal, group-based idiosyncratic and index insurance </vt:lpstr>
      <vt:lpstr>Estimate the effect of informal insurance on formal index insurance demand</vt:lpstr>
      <vt:lpstr>Estimation of ηj and ιij </vt:lpstr>
      <vt:lpstr>Estimation (continued)</vt:lpstr>
      <vt:lpstr>Response to Aggregate Risk</vt:lpstr>
      <vt:lpstr>Response to Idiosyncratic Risk</vt:lpstr>
      <vt:lpstr>PowerPoint Presentation</vt:lpstr>
      <vt:lpstr>Risk-taking effects of formal index insurance (ITT estimates for Tamil Nadu)</vt:lpstr>
      <vt:lpstr>PowerPoint Presentation</vt:lpstr>
      <vt:lpstr>PowerPoint Presentation</vt:lpstr>
      <vt:lpstr>PowerPoint Presentation</vt:lpstr>
      <vt:lpstr>Conclusions</vt:lpstr>
      <vt:lpstr>Extra slides</vt:lpstr>
      <vt:lpstr>PowerPoint Presentation</vt:lpstr>
      <vt:lpstr>PowerPoint Presentation</vt:lpstr>
      <vt:lpstr>PowerPoint Presentation</vt:lpstr>
    </vt:vector>
  </TitlesOfParts>
  <Company>Yale SOM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Selling Formal Insurance to the Informally Insured</dc:title>
  <dc:creator>Mushfiq</dc:creator>
  <cp:lastModifiedBy>Wallace, Paul</cp:lastModifiedBy>
  <cp:revision>136</cp:revision>
  <dcterms:created xsi:type="dcterms:W3CDTF">2012-04-11T03:37:32Z</dcterms:created>
  <dcterms:modified xsi:type="dcterms:W3CDTF">2018-05-15T20:08:45Z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8370bb89-7610-4e7e-8a19-15869e84b406</vt:lpwstr>
  </property>
</Properties>
</file>