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4" r:id="rId2"/>
    <p:sldId id="317" r:id="rId3"/>
    <p:sldId id="309" r:id="rId4"/>
    <p:sldId id="310" r:id="rId5"/>
    <p:sldId id="319" r:id="rId6"/>
    <p:sldId id="315" r:id="rId7"/>
    <p:sldId id="308" r:id="rId8"/>
    <p:sldId id="285" r:id="rId9"/>
    <p:sldId id="320" r:id="rId10"/>
    <p:sldId id="311" r:id="rId11"/>
    <p:sldId id="318" r:id="rId12"/>
    <p:sldId id="312" r:id="rId13"/>
    <p:sldId id="313" r:id="rId14"/>
    <p:sldId id="31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40" userDrawn="1">
          <p15:clr>
            <a:srgbClr val="A4A3A4"/>
          </p15:clr>
        </p15:guide>
        <p15:guide id="3" orient="horz" pos="15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a:srgbClr val="FFF1C5"/>
    <a:srgbClr val="007FA1"/>
    <a:srgbClr val="0073A1"/>
    <a:srgbClr val="007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72857" autoAdjust="0"/>
  </p:normalViewPr>
  <p:slideViewPr>
    <p:cSldViewPr snapToObjects="1">
      <p:cViewPr varScale="1">
        <p:scale>
          <a:sx n="95" d="100"/>
          <a:sy n="95" d="100"/>
        </p:scale>
        <p:origin x="120" y="96"/>
      </p:cViewPr>
      <p:guideLst>
        <p:guide orient="horz" pos="1008"/>
        <p:guide pos="3840"/>
        <p:guide orient="horz" pos="1584"/>
      </p:guideLst>
    </p:cSldViewPr>
  </p:slideViewPr>
  <p:notesTextViewPr>
    <p:cViewPr>
      <p:scale>
        <a:sx n="1" d="1"/>
        <a:sy n="1" d="1"/>
      </p:scale>
      <p:origin x="0" y="0"/>
    </p:cViewPr>
  </p:notesTextViewPr>
  <p:sorterViewPr>
    <p:cViewPr>
      <p:scale>
        <a:sx n="100" d="100"/>
        <a:sy n="100" d="100"/>
      </p:scale>
      <p:origin x="0" y="-57"/>
    </p:cViewPr>
  </p:sorterViewPr>
  <p:notesViewPr>
    <p:cSldViewPr snapToObject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011D3-4579-4DA0-9E28-E164F4418359}"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1FCF4DA5-EAB5-4DB6-BC83-63655FD66715}">
      <dgm:prSet phldrT="[Text]"/>
      <dgm:spPr>
        <a:solidFill>
          <a:srgbClr val="0073A1"/>
        </a:solidFill>
      </dgm:spPr>
      <dgm:t>
        <a:bodyPr/>
        <a:lstStyle/>
        <a:p>
          <a:r>
            <a:rPr lang="en-US" dirty="0"/>
            <a:t>Governance Role</a:t>
          </a:r>
        </a:p>
      </dgm:t>
    </dgm:pt>
    <dgm:pt modelId="{32DA0EF0-5018-4775-A74E-BA995A0F491D}" type="parTrans" cxnId="{B2AA5BC5-B63D-4FE6-B68D-FCCDF2288701}">
      <dgm:prSet/>
      <dgm:spPr/>
      <dgm:t>
        <a:bodyPr/>
        <a:lstStyle/>
        <a:p>
          <a:endParaRPr lang="en-US"/>
        </a:p>
      </dgm:t>
    </dgm:pt>
    <dgm:pt modelId="{B0E50A4C-3545-4006-A212-E735B32E3AAA}" type="sibTrans" cxnId="{B2AA5BC5-B63D-4FE6-B68D-FCCDF2288701}">
      <dgm:prSet/>
      <dgm:spPr/>
      <dgm:t>
        <a:bodyPr/>
        <a:lstStyle/>
        <a:p>
          <a:endParaRPr lang="en-US"/>
        </a:p>
      </dgm:t>
    </dgm:pt>
    <dgm:pt modelId="{2DE924E1-5B43-4386-A977-D22233A9EDFA}">
      <dgm:prSet phldrT="[Text]"/>
      <dgm:spPr/>
      <dgm:t>
        <a:bodyPr/>
        <a:lstStyle/>
        <a:p>
          <a:r>
            <a:rPr lang="en-US" dirty="0"/>
            <a:t>Enact laws</a:t>
          </a:r>
        </a:p>
      </dgm:t>
    </dgm:pt>
    <dgm:pt modelId="{DECA8875-00DB-41AE-9BFE-1D368C38B227}" type="parTrans" cxnId="{6AA7A7DC-0C9E-407D-94DE-B16009E3A593}">
      <dgm:prSet/>
      <dgm:spPr/>
      <dgm:t>
        <a:bodyPr/>
        <a:lstStyle/>
        <a:p>
          <a:endParaRPr lang="en-US"/>
        </a:p>
      </dgm:t>
    </dgm:pt>
    <dgm:pt modelId="{1EDB32C5-55BA-4B73-8955-76E71685F0BB}" type="sibTrans" cxnId="{6AA7A7DC-0C9E-407D-94DE-B16009E3A593}">
      <dgm:prSet/>
      <dgm:spPr/>
      <dgm:t>
        <a:bodyPr/>
        <a:lstStyle/>
        <a:p>
          <a:endParaRPr lang="en-US"/>
        </a:p>
      </dgm:t>
    </dgm:pt>
    <dgm:pt modelId="{17158BDE-9EA7-438A-A01F-CEC2C419A093}">
      <dgm:prSet phldrT="[Text]"/>
      <dgm:spPr/>
      <dgm:t>
        <a:bodyPr/>
        <a:lstStyle/>
        <a:p>
          <a:r>
            <a:rPr lang="en-US" dirty="0"/>
            <a:t>Oversee land management</a:t>
          </a:r>
        </a:p>
      </dgm:t>
    </dgm:pt>
    <dgm:pt modelId="{00686240-FAA6-4002-AAC0-0C2A0427DE6A}" type="parTrans" cxnId="{3ADE4F3B-4DCF-40D9-BF66-B71913C2B0F4}">
      <dgm:prSet/>
      <dgm:spPr/>
      <dgm:t>
        <a:bodyPr/>
        <a:lstStyle/>
        <a:p>
          <a:endParaRPr lang="en-US"/>
        </a:p>
      </dgm:t>
    </dgm:pt>
    <dgm:pt modelId="{7D9AECB1-77AE-4798-87F6-12DD5BE7DDEA}" type="sibTrans" cxnId="{3ADE4F3B-4DCF-40D9-BF66-B71913C2B0F4}">
      <dgm:prSet/>
      <dgm:spPr/>
      <dgm:t>
        <a:bodyPr/>
        <a:lstStyle/>
        <a:p>
          <a:endParaRPr lang="en-US"/>
        </a:p>
      </dgm:t>
    </dgm:pt>
    <dgm:pt modelId="{985A9FB2-77FC-4A9E-A60C-B5672DCD0BD1}">
      <dgm:prSet phldrT="[Text]"/>
      <dgm:spPr>
        <a:solidFill>
          <a:srgbClr val="0073A1"/>
        </a:solidFill>
      </dgm:spPr>
      <dgm:t>
        <a:bodyPr/>
        <a:lstStyle/>
        <a:p>
          <a:r>
            <a:rPr lang="en-US" dirty="0"/>
            <a:t>Practitioner Role</a:t>
          </a:r>
        </a:p>
      </dgm:t>
    </dgm:pt>
    <dgm:pt modelId="{AA680C73-9154-497C-8F99-4B34A3E42AF3}" type="parTrans" cxnId="{37B4C971-E510-46F2-A925-E2A96BCCED73}">
      <dgm:prSet/>
      <dgm:spPr/>
      <dgm:t>
        <a:bodyPr/>
        <a:lstStyle/>
        <a:p>
          <a:endParaRPr lang="en-US"/>
        </a:p>
      </dgm:t>
    </dgm:pt>
    <dgm:pt modelId="{EC5261BB-58E8-4ABE-AE72-43FBD21ED5FD}" type="sibTrans" cxnId="{37B4C971-E510-46F2-A925-E2A96BCCED73}">
      <dgm:prSet/>
      <dgm:spPr/>
      <dgm:t>
        <a:bodyPr/>
        <a:lstStyle/>
        <a:p>
          <a:endParaRPr lang="en-US"/>
        </a:p>
      </dgm:t>
    </dgm:pt>
    <dgm:pt modelId="{2D2BB525-CA15-41B3-BDAF-5F43BE20A340}">
      <dgm:prSet phldrT="[Text]"/>
      <dgm:spPr/>
      <dgm:t>
        <a:bodyPr/>
        <a:lstStyle/>
        <a:p>
          <a:r>
            <a:rPr lang="en-US" dirty="0"/>
            <a:t>Build and sell homes</a:t>
          </a:r>
        </a:p>
      </dgm:t>
    </dgm:pt>
    <dgm:pt modelId="{FB9D7880-B59C-45F5-8085-68037BF619EC}" type="parTrans" cxnId="{7D87DFC8-BC07-4DD2-BE51-9090B1947130}">
      <dgm:prSet/>
      <dgm:spPr/>
      <dgm:t>
        <a:bodyPr/>
        <a:lstStyle/>
        <a:p>
          <a:endParaRPr lang="en-US"/>
        </a:p>
      </dgm:t>
    </dgm:pt>
    <dgm:pt modelId="{28CA9B22-6510-4F56-83B0-598CF1B3C2F9}" type="sibTrans" cxnId="{7D87DFC8-BC07-4DD2-BE51-9090B1947130}">
      <dgm:prSet/>
      <dgm:spPr/>
      <dgm:t>
        <a:bodyPr/>
        <a:lstStyle/>
        <a:p>
          <a:endParaRPr lang="en-US"/>
        </a:p>
      </dgm:t>
    </dgm:pt>
    <dgm:pt modelId="{DBDFAA73-4B38-4FA2-9608-CCDD277EB2EA}">
      <dgm:prSet phldrT="[Text]"/>
      <dgm:spPr/>
      <dgm:t>
        <a:bodyPr/>
        <a:lstStyle/>
        <a:p>
          <a:r>
            <a:rPr lang="en-US" dirty="0"/>
            <a:t>Provide homebuyer education</a:t>
          </a:r>
        </a:p>
      </dgm:t>
    </dgm:pt>
    <dgm:pt modelId="{02CA6D8F-46D8-49AA-BE77-4946F01D1EC4}" type="parTrans" cxnId="{872AAF65-9900-41D0-8A1F-EFD8BA69A326}">
      <dgm:prSet/>
      <dgm:spPr/>
      <dgm:t>
        <a:bodyPr/>
        <a:lstStyle/>
        <a:p>
          <a:endParaRPr lang="en-US"/>
        </a:p>
      </dgm:t>
    </dgm:pt>
    <dgm:pt modelId="{2B6EC44A-5F38-463C-8577-6896A6E8C6CC}" type="sibTrans" cxnId="{872AAF65-9900-41D0-8A1F-EFD8BA69A326}">
      <dgm:prSet/>
      <dgm:spPr/>
      <dgm:t>
        <a:bodyPr/>
        <a:lstStyle/>
        <a:p>
          <a:endParaRPr lang="en-US"/>
        </a:p>
      </dgm:t>
    </dgm:pt>
    <dgm:pt modelId="{AB3D7957-AD19-4C61-A621-D7A6697C4768}">
      <dgm:prSet phldrT="[Text]"/>
      <dgm:spPr/>
      <dgm:t>
        <a:bodyPr/>
        <a:lstStyle/>
        <a:p>
          <a:r>
            <a:rPr lang="en-US" dirty="0"/>
            <a:t>Define foreclosure process</a:t>
          </a:r>
        </a:p>
      </dgm:t>
    </dgm:pt>
    <dgm:pt modelId="{E2BA10BB-B1ED-4275-8090-EECB44D29D08}" type="parTrans" cxnId="{20B00E99-59E3-4569-9A8D-3437F6296399}">
      <dgm:prSet/>
      <dgm:spPr/>
      <dgm:t>
        <a:bodyPr/>
        <a:lstStyle/>
        <a:p>
          <a:endParaRPr lang="en-US"/>
        </a:p>
      </dgm:t>
    </dgm:pt>
    <dgm:pt modelId="{3258F7C8-BAF1-4763-A57F-4FE18AF5A46C}" type="sibTrans" cxnId="{20B00E99-59E3-4569-9A8D-3437F6296399}">
      <dgm:prSet/>
      <dgm:spPr/>
      <dgm:t>
        <a:bodyPr/>
        <a:lstStyle/>
        <a:p>
          <a:endParaRPr lang="en-US"/>
        </a:p>
      </dgm:t>
    </dgm:pt>
    <dgm:pt modelId="{547558E4-AC1E-47B9-8A08-ED7975CD0C7F}">
      <dgm:prSet phldrT="[Text]"/>
      <dgm:spPr/>
      <dgm:t>
        <a:bodyPr/>
        <a:lstStyle/>
        <a:p>
          <a:r>
            <a:rPr lang="en-US" dirty="0"/>
            <a:t>Secure down payment assistance</a:t>
          </a:r>
        </a:p>
      </dgm:t>
    </dgm:pt>
    <dgm:pt modelId="{8EE3AEBD-B656-40D6-A5D7-311B1A54A472}" type="parTrans" cxnId="{9C4BD68D-A61D-4EE0-98EE-477499532669}">
      <dgm:prSet/>
      <dgm:spPr/>
      <dgm:t>
        <a:bodyPr/>
        <a:lstStyle/>
        <a:p>
          <a:endParaRPr lang="en-US"/>
        </a:p>
      </dgm:t>
    </dgm:pt>
    <dgm:pt modelId="{04121AB0-84C9-49B4-94BB-9D11ADCE40BB}" type="sibTrans" cxnId="{9C4BD68D-A61D-4EE0-98EE-477499532669}">
      <dgm:prSet/>
      <dgm:spPr/>
      <dgm:t>
        <a:bodyPr/>
        <a:lstStyle/>
        <a:p>
          <a:endParaRPr lang="en-US"/>
        </a:p>
      </dgm:t>
    </dgm:pt>
    <dgm:pt modelId="{405FCD1C-6E6C-4241-80E1-25925742A2AB}" type="pres">
      <dgm:prSet presAssocID="{A50011D3-4579-4DA0-9E28-E164F4418359}" presName="diagram" presStyleCnt="0">
        <dgm:presLayoutVars>
          <dgm:chPref val="1"/>
          <dgm:dir/>
          <dgm:animOne val="branch"/>
          <dgm:animLvl val="lvl"/>
          <dgm:resizeHandles/>
        </dgm:presLayoutVars>
      </dgm:prSet>
      <dgm:spPr/>
      <dgm:t>
        <a:bodyPr/>
        <a:lstStyle/>
        <a:p>
          <a:endParaRPr lang="en-US"/>
        </a:p>
      </dgm:t>
    </dgm:pt>
    <dgm:pt modelId="{32034CFA-6241-4A5F-90E1-D4A5F660BC4B}" type="pres">
      <dgm:prSet presAssocID="{1FCF4DA5-EAB5-4DB6-BC83-63655FD66715}" presName="root" presStyleCnt="0"/>
      <dgm:spPr/>
    </dgm:pt>
    <dgm:pt modelId="{7AD66692-AADB-4EFC-8123-75E25DEB7DE7}" type="pres">
      <dgm:prSet presAssocID="{1FCF4DA5-EAB5-4DB6-BC83-63655FD66715}" presName="rootComposite" presStyleCnt="0"/>
      <dgm:spPr/>
    </dgm:pt>
    <dgm:pt modelId="{CA9A2E30-FFBD-4163-A43D-CC14254DE646}" type="pres">
      <dgm:prSet presAssocID="{1FCF4DA5-EAB5-4DB6-BC83-63655FD66715}" presName="rootText" presStyleLbl="node1" presStyleIdx="0" presStyleCnt="2" custScaleX="184293"/>
      <dgm:spPr/>
      <dgm:t>
        <a:bodyPr/>
        <a:lstStyle/>
        <a:p>
          <a:endParaRPr lang="en-US"/>
        </a:p>
      </dgm:t>
    </dgm:pt>
    <dgm:pt modelId="{8C9DF2F4-DA5A-46C7-A675-E2437E14F86E}" type="pres">
      <dgm:prSet presAssocID="{1FCF4DA5-EAB5-4DB6-BC83-63655FD66715}" presName="rootConnector" presStyleLbl="node1" presStyleIdx="0" presStyleCnt="2"/>
      <dgm:spPr/>
      <dgm:t>
        <a:bodyPr/>
        <a:lstStyle/>
        <a:p>
          <a:endParaRPr lang="en-US"/>
        </a:p>
      </dgm:t>
    </dgm:pt>
    <dgm:pt modelId="{1181EEC3-C0A1-4AC4-BEF8-FC8B510E2488}" type="pres">
      <dgm:prSet presAssocID="{1FCF4DA5-EAB5-4DB6-BC83-63655FD66715}" presName="childShape" presStyleCnt="0"/>
      <dgm:spPr/>
    </dgm:pt>
    <dgm:pt modelId="{6141AC77-D1DD-4873-84F4-10F99C1A2E96}" type="pres">
      <dgm:prSet presAssocID="{DECA8875-00DB-41AE-9BFE-1D368C38B227}" presName="Name13" presStyleLbl="parChTrans1D2" presStyleIdx="0" presStyleCnt="6"/>
      <dgm:spPr/>
      <dgm:t>
        <a:bodyPr/>
        <a:lstStyle/>
        <a:p>
          <a:endParaRPr lang="en-US"/>
        </a:p>
      </dgm:t>
    </dgm:pt>
    <dgm:pt modelId="{E6C4BD5F-85B2-4D5E-9239-DB06B3584E44}" type="pres">
      <dgm:prSet presAssocID="{2DE924E1-5B43-4386-A977-D22233A9EDFA}" presName="childText" presStyleLbl="bgAcc1" presStyleIdx="0" presStyleCnt="6" custScaleX="142904">
        <dgm:presLayoutVars>
          <dgm:bulletEnabled val="1"/>
        </dgm:presLayoutVars>
      </dgm:prSet>
      <dgm:spPr/>
      <dgm:t>
        <a:bodyPr/>
        <a:lstStyle/>
        <a:p>
          <a:endParaRPr lang="en-US"/>
        </a:p>
      </dgm:t>
    </dgm:pt>
    <dgm:pt modelId="{BE871129-58E3-422A-8BEF-C28ADA9364EB}" type="pres">
      <dgm:prSet presAssocID="{00686240-FAA6-4002-AAC0-0C2A0427DE6A}" presName="Name13" presStyleLbl="parChTrans1D2" presStyleIdx="1" presStyleCnt="6"/>
      <dgm:spPr/>
      <dgm:t>
        <a:bodyPr/>
        <a:lstStyle/>
        <a:p>
          <a:endParaRPr lang="en-US"/>
        </a:p>
      </dgm:t>
    </dgm:pt>
    <dgm:pt modelId="{DC8C6969-1762-4B71-A67F-DEBDD577A60D}" type="pres">
      <dgm:prSet presAssocID="{17158BDE-9EA7-438A-A01F-CEC2C419A093}" presName="childText" presStyleLbl="bgAcc1" presStyleIdx="1" presStyleCnt="6" custScaleX="173961">
        <dgm:presLayoutVars>
          <dgm:bulletEnabled val="1"/>
        </dgm:presLayoutVars>
      </dgm:prSet>
      <dgm:spPr/>
      <dgm:t>
        <a:bodyPr/>
        <a:lstStyle/>
        <a:p>
          <a:endParaRPr lang="en-US"/>
        </a:p>
      </dgm:t>
    </dgm:pt>
    <dgm:pt modelId="{F0C6DCB9-5D9A-4EDD-BA0D-926B313B7185}" type="pres">
      <dgm:prSet presAssocID="{E2BA10BB-B1ED-4275-8090-EECB44D29D08}" presName="Name13" presStyleLbl="parChTrans1D2" presStyleIdx="2" presStyleCnt="6"/>
      <dgm:spPr/>
      <dgm:t>
        <a:bodyPr/>
        <a:lstStyle/>
        <a:p>
          <a:endParaRPr lang="en-US"/>
        </a:p>
      </dgm:t>
    </dgm:pt>
    <dgm:pt modelId="{E5CDEFBD-30EE-4D62-B187-F157A705360A}" type="pres">
      <dgm:prSet presAssocID="{AB3D7957-AD19-4C61-A621-D7A6697C4768}" presName="childText" presStyleLbl="bgAcc1" presStyleIdx="2" presStyleCnt="6" custScaleX="223607">
        <dgm:presLayoutVars>
          <dgm:bulletEnabled val="1"/>
        </dgm:presLayoutVars>
      </dgm:prSet>
      <dgm:spPr/>
      <dgm:t>
        <a:bodyPr/>
        <a:lstStyle/>
        <a:p>
          <a:endParaRPr lang="en-US"/>
        </a:p>
      </dgm:t>
    </dgm:pt>
    <dgm:pt modelId="{6154D2C6-191B-4995-B73B-D91270F543E7}" type="pres">
      <dgm:prSet presAssocID="{985A9FB2-77FC-4A9E-A60C-B5672DCD0BD1}" presName="root" presStyleCnt="0"/>
      <dgm:spPr/>
    </dgm:pt>
    <dgm:pt modelId="{E4F8C117-6A02-4B37-A817-0D92969BAEF2}" type="pres">
      <dgm:prSet presAssocID="{985A9FB2-77FC-4A9E-A60C-B5672DCD0BD1}" presName="rootComposite" presStyleCnt="0"/>
      <dgm:spPr/>
    </dgm:pt>
    <dgm:pt modelId="{7565D2D6-05BB-4278-A289-DC861164B333}" type="pres">
      <dgm:prSet presAssocID="{985A9FB2-77FC-4A9E-A60C-B5672DCD0BD1}" presName="rootText" presStyleLbl="node1" presStyleIdx="1" presStyleCnt="2" custScaleX="226180"/>
      <dgm:spPr/>
      <dgm:t>
        <a:bodyPr/>
        <a:lstStyle/>
        <a:p>
          <a:endParaRPr lang="en-US"/>
        </a:p>
      </dgm:t>
    </dgm:pt>
    <dgm:pt modelId="{9D1A1D46-9774-4181-958B-C4D8613120BD}" type="pres">
      <dgm:prSet presAssocID="{985A9FB2-77FC-4A9E-A60C-B5672DCD0BD1}" presName="rootConnector" presStyleLbl="node1" presStyleIdx="1" presStyleCnt="2"/>
      <dgm:spPr/>
      <dgm:t>
        <a:bodyPr/>
        <a:lstStyle/>
        <a:p>
          <a:endParaRPr lang="en-US"/>
        </a:p>
      </dgm:t>
    </dgm:pt>
    <dgm:pt modelId="{FB43599B-24F7-4778-866D-1FFEB54E3818}" type="pres">
      <dgm:prSet presAssocID="{985A9FB2-77FC-4A9E-A60C-B5672DCD0BD1}" presName="childShape" presStyleCnt="0"/>
      <dgm:spPr/>
    </dgm:pt>
    <dgm:pt modelId="{6BEDE6BD-7037-4908-951C-8A2C1B4580E8}" type="pres">
      <dgm:prSet presAssocID="{FB9D7880-B59C-45F5-8085-68037BF619EC}" presName="Name13" presStyleLbl="parChTrans1D2" presStyleIdx="3" presStyleCnt="6"/>
      <dgm:spPr/>
      <dgm:t>
        <a:bodyPr/>
        <a:lstStyle/>
        <a:p>
          <a:endParaRPr lang="en-US"/>
        </a:p>
      </dgm:t>
    </dgm:pt>
    <dgm:pt modelId="{6F346AD5-19F1-40B3-A918-719BA34AA785}" type="pres">
      <dgm:prSet presAssocID="{2D2BB525-CA15-41B3-BDAF-5F43BE20A340}" presName="childText" presStyleLbl="bgAcc1" presStyleIdx="3" presStyleCnt="6" custScaleX="133933" custLinFactNeighborX="9503" custLinFactNeighborY="8530">
        <dgm:presLayoutVars>
          <dgm:bulletEnabled val="1"/>
        </dgm:presLayoutVars>
      </dgm:prSet>
      <dgm:spPr/>
      <dgm:t>
        <a:bodyPr/>
        <a:lstStyle/>
        <a:p>
          <a:endParaRPr lang="en-US"/>
        </a:p>
      </dgm:t>
    </dgm:pt>
    <dgm:pt modelId="{14765284-606D-4309-A252-76D78E1FD3DA}" type="pres">
      <dgm:prSet presAssocID="{02CA6D8F-46D8-49AA-BE77-4946F01D1EC4}" presName="Name13" presStyleLbl="parChTrans1D2" presStyleIdx="4" presStyleCnt="6"/>
      <dgm:spPr/>
      <dgm:t>
        <a:bodyPr/>
        <a:lstStyle/>
        <a:p>
          <a:endParaRPr lang="en-US"/>
        </a:p>
      </dgm:t>
    </dgm:pt>
    <dgm:pt modelId="{C1401076-D9B5-4002-AAFE-5B73F2BAA621}" type="pres">
      <dgm:prSet presAssocID="{DBDFAA73-4B38-4FA2-9608-CCDD277EB2EA}" presName="childText" presStyleLbl="bgAcc1" presStyleIdx="4" presStyleCnt="6" custScaleX="175627" custScaleY="112646">
        <dgm:presLayoutVars>
          <dgm:bulletEnabled val="1"/>
        </dgm:presLayoutVars>
      </dgm:prSet>
      <dgm:spPr/>
      <dgm:t>
        <a:bodyPr/>
        <a:lstStyle/>
        <a:p>
          <a:endParaRPr lang="en-US"/>
        </a:p>
      </dgm:t>
    </dgm:pt>
    <dgm:pt modelId="{5B09EC3E-6F9F-4A67-BD7F-1B63142FBA3C}" type="pres">
      <dgm:prSet presAssocID="{8EE3AEBD-B656-40D6-A5D7-311B1A54A472}" presName="Name13" presStyleLbl="parChTrans1D2" presStyleIdx="5" presStyleCnt="6"/>
      <dgm:spPr/>
      <dgm:t>
        <a:bodyPr/>
        <a:lstStyle/>
        <a:p>
          <a:endParaRPr lang="en-US"/>
        </a:p>
      </dgm:t>
    </dgm:pt>
    <dgm:pt modelId="{EEE84980-DD88-4CFD-B1B1-65FF016DE40B}" type="pres">
      <dgm:prSet presAssocID="{547558E4-AC1E-47B9-8A08-ED7975CD0C7F}" presName="childText" presStyleLbl="bgAcc1" presStyleIdx="5" presStyleCnt="6" custScaleX="192012">
        <dgm:presLayoutVars>
          <dgm:bulletEnabled val="1"/>
        </dgm:presLayoutVars>
      </dgm:prSet>
      <dgm:spPr/>
      <dgm:t>
        <a:bodyPr/>
        <a:lstStyle/>
        <a:p>
          <a:endParaRPr lang="en-US"/>
        </a:p>
      </dgm:t>
    </dgm:pt>
  </dgm:ptLst>
  <dgm:cxnLst>
    <dgm:cxn modelId="{68C96210-15C6-47B5-A229-78019E77D138}" type="presOf" srcId="{8EE3AEBD-B656-40D6-A5D7-311B1A54A472}" destId="{5B09EC3E-6F9F-4A67-BD7F-1B63142FBA3C}" srcOrd="0" destOrd="0" presId="urn:microsoft.com/office/officeart/2005/8/layout/hierarchy3"/>
    <dgm:cxn modelId="{2BAD6A66-7809-435D-8EFE-FCC02BB7B783}" type="presOf" srcId="{DECA8875-00DB-41AE-9BFE-1D368C38B227}" destId="{6141AC77-D1DD-4873-84F4-10F99C1A2E96}" srcOrd="0" destOrd="0" presId="urn:microsoft.com/office/officeart/2005/8/layout/hierarchy3"/>
    <dgm:cxn modelId="{5C07B9FF-92F3-431D-AA6E-BAF9DC435A6B}" type="presOf" srcId="{985A9FB2-77FC-4A9E-A60C-B5672DCD0BD1}" destId="{7565D2D6-05BB-4278-A289-DC861164B333}" srcOrd="0" destOrd="0" presId="urn:microsoft.com/office/officeart/2005/8/layout/hierarchy3"/>
    <dgm:cxn modelId="{1EC66EBA-D675-40A2-A20A-8A540027884E}" type="presOf" srcId="{DBDFAA73-4B38-4FA2-9608-CCDD277EB2EA}" destId="{C1401076-D9B5-4002-AAFE-5B73F2BAA621}" srcOrd="0" destOrd="0" presId="urn:microsoft.com/office/officeart/2005/8/layout/hierarchy3"/>
    <dgm:cxn modelId="{9C4BD68D-A61D-4EE0-98EE-477499532669}" srcId="{985A9FB2-77FC-4A9E-A60C-B5672DCD0BD1}" destId="{547558E4-AC1E-47B9-8A08-ED7975CD0C7F}" srcOrd="2" destOrd="0" parTransId="{8EE3AEBD-B656-40D6-A5D7-311B1A54A472}" sibTransId="{04121AB0-84C9-49B4-94BB-9D11ADCE40BB}"/>
    <dgm:cxn modelId="{20B00E99-59E3-4569-9A8D-3437F6296399}" srcId="{1FCF4DA5-EAB5-4DB6-BC83-63655FD66715}" destId="{AB3D7957-AD19-4C61-A621-D7A6697C4768}" srcOrd="2" destOrd="0" parTransId="{E2BA10BB-B1ED-4275-8090-EECB44D29D08}" sibTransId="{3258F7C8-BAF1-4763-A57F-4FE18AF5A46C}"/>
    <dgm:cxn modelId="{38935B51-1244-44EC-8CE3-B83AE1271BD9}" type="presOf" srcId="{2DE924E1-5B43-4386-A977-D22233A9EDFA}" destId="{E6C4BD5F-85B2-4D5E-9239-DB06B3584E44}" srcOrd="0" destOrd="0" presId="urn:microsoft.com/office/officeart/2005/8/layout/hierarchy3"/>
    <dgm:cxn modelId="{0DC1CF4E-5F30-4FDA-9F1C-67ECB3C1A9C4}" type="presOf" srcId="{FB9D7880-B59C-45F5-8085-68037BF619EC}" destId="{6BEDE6BD-7037-4908-951C-8A2C1B4580E8}" srcOrd="0" destOrd="0" presId="urn:microsoft.com/office/officeart/2005/8/layout/hierarchy3"/>
    <dgm:cxn modelId="{EC66BB91-C3F9-431D-A466-CC5235ADCF95}" type="presOf" srcId="{985A9FB2-77FC-4A9E-A60C-B5672DCD0BD1}" destId="{9D1A1D46-9774-4181-958B-C4D8613120BD}" srcOrd="1" destOrd="0" presId="urn:microsoft.com/office/officeart/2005/8/layout/hierarchy3"/>
    <dgm:cxn modelId="{874383D2-92F2-4DDD-9918-73167CCE3934}" type="presOf" srcId="{AB3D7957-AD19-4C61-A621-D7A6697C4768}" destId="{E5CDEFBD-30EE-4D62-B187-F157A705360A}" srcOrd="0" destOrd="0" presId="urn:microsoft.com/office/officeart/2005/8/layout/hierarchy3"/>
    <dgm:cxn modelId="{3ADE4F3B-4DCF-40D9-BF66-B71913C2B0F4}" srcId="{1FCF4DA5-EAB5-4DB6-BC83-63655FD66715}" destId="{17158BDE-9EA7-438A-A01F-CEC2C419A093}" srcOrd="1" destOrd="0" parTransId="{00686240-FAA6-4002-AAC0-0C2A0427DE6A}" sibTransId="{7D9AECB1-77AE-4798-87F6-12DD5BE7DDEA}"/>
    <dgm:cxn modelId="{872AAF65-9900-41D0-8A1F-EFD8BA69A326}" srcId="{985A9FB2-77FC-4A9E-A60C-B5672DCD0BD1}" destId="{DBDFAA73-4B38-4FA2-9608-CCDD277EB2EA}" srcOrd="1" destOrd="0" parTransId="{02CA6D8F-46D8-49AA-BE77-4946F01D1EC4}" sibTransId="{2B6EC44A-5F38-463C-8577-6896A6E8C6CC}"/>
    <dgm:cxn modelId="{B2AA5BC5-B63D-4FE6-B68D-FCCDF2288701}" srcId="{A50011D3-4579-4DA0-9E28-E164F4418359}" destId="{1FCF4DA5-EAB5-4DB6-BC83-63655FD66715}" srcOrd="0" destOrd="0" parTransId="{32DA0EF0-5018-4775-A74E-BA995A0F491D}" sibTransId="{B0E50A4C-3545-4006-A212-E735B32E3AAA}"/>
    <dgm:cxn modelId="{840349B0-D41D-4DBF-8681-F5852CCFB06E}" type="presOf" srcId="{547558E4-AC1E-47B9-8A08-ED7975CD0C7F}" destId="{EEE84980-DD88-4CFD-B1B1-65FF016DE40B}" srcOrd="0" destOrd="0" presId="urn:microsoft.com/office/officeart/2005/8/layout/hierarchy3"/>
    <dgm:cxn modelId="{7D87DFC8-BC07-4DD2-BE51-9090B1947130}" srcId="{985A9FB2-77FC-4A9E-A60C-B5672DCD0BD1}" destId="{2D2BB525-CA15-41B3-BDAF-5F43BE20A340}" srcOrd="0" destOrd="0" parTransId="{FB9D7880-B59C-45F5-8085-68037BF619EC}" sibTransId="{28CA9B22-6510-4F56-83B0-598CF1B3C2F9}"/>
    <dgm:cxn modelId="{D43FB675-7ED3-4870-A3EB-83A5CAE7271D}" type="presOf" srcId="{00686240-FAA6-4002-AAC0-0C2A0427DE6A}" destId="{BE871129-58E3-422A-8BEF-C28ADA9364EB}" srcOrd="0" destOrd="0" presId="urn:microsoft.com/office/officeart/2005/8/layout/hierarchy3"/>
    <dgm:cxn modelId="{F2ADCBC6-C824-4E1D-925A-77FA483F4E7E}" type="presOf" srcId="{2D2BB525-CA15-41B3-BDAF-5F43BE20A340}" destId="{6F346AD5-19F1-40B3-A918-719BA34AA785}" srcOrd="0" destOrd="0" presId="urn:microsoft.com/office/officeart/2005/8/layout/hierarchy3"/>
    <dgm:cxn modelId="{9A387ABE-E297-4FA0-98E3-8E3A6128A6B1}" type="presOf" srcId="{A50011D3-4579-4DA0-9E28-E164F4418359}" destId="{405FCD1C-6E6C-4241-80E1-25925742A2AB}" srcOrd="0" destOrd="0" presId="urn:microsoft.com/office/officeart/2005/8/layout/hierarchy3"/>
    <dgm:cxn modelId="{D698403B-7308-4FEA-989D-8B272A16C704}" type="presOf" srcId="{17158BDE-9EA7-438A-A01F-CEC2C419A093}" destId="{DC8C6969-1762-4B71-A67F-DEBDD577A60D}" srcOrd="0" destOrd="0" presId="urn:microsoft.com/office/officeart/2005/8/layout/hierarchy3"/>
    <dgm:cxn modelId="{37B4C971-E510-46F2-A925-E2A96BCCED73}" srcId="{A50011D3-4579-4DA0-9E28-E164F4418359}" destId="{985A9FB2-77FC-4A9E-A60C-B5672DCD0BD1}" srcOrd="1" destOrd="0" parTransId="{AA680C73-9154-497C-8F99-4B34A3E42AF3}" sibTransId="{EC5261BB-58E8-4ABE-AE72-43FBD21ED5FD}"/>
    <dgm:cxn modelId="{6AA7A7DC-0C9E-407D-94DE-B16009E3A593}" srcId="{1FCF4DA5-EAB5-4DB6-BC83-63655FD66715}" destId="{2DE924E1-5B43-4386-A977-D22233A9EDFA}" srcOrd="0" destOrd="0" parTransId="{DECA8875-00DB-41AE-9BFE-1D368C38B227}" sibTransId="{1EDB32C5-55BA-4B73-8955-76E71685F0BB}"/>
    <dgm:cxn modelId="{15CACF3B-FC95-4C7E-969C-7609E457DFBA}" type="presOf" srcId="{E2BA10BB-B1ED-4275-8090-EECB44D29D08}" destId="{F0C6DCB9-5D9A-4EDD-BA0D-926B313B7185}" srcOrd="0" destOrd="0" presId="urn:microsoft.com/office/officeart/2005/8/layout/hierarchy3"/>
    <dgm:cxn modelId="{1DD9BC0F-2623-4ADF-BA8E-4D30AAEC1D2C}" type="presOf" srcId="{02CA6D8F-46D8-49AA-BE77-4946F01D1EC4}" destId="{14765284-606D-4309-A252-76D78E1FD3DA}" srcOrd="0" destOrd="0" presId="urn:microsoft.com/office/officeart/2005/8/layout/hierarchy3"/>
    <dgm:cxn modelId="{5B607B93-9225-48CC-9888-41CE87E6B8DC}" type="presOf" srcId="{1FCF4DA5-EAB5-4DB6-BC83-63655FD66715}" destId="{8C9DF2F4-DA5A-46C7-A675-E2437E14F86E}" srcOrd="1" destOrd="0" presId="urn:microsoft.com/office/officeart/2005/8/layout/hierarchy3"/>
    <dgm:cxn modelId="{25BC8F9C-0BBA-4DE1-9F61-1A15F991D273}" type="presOf" srcId="{1FCF4DA5-EAB5-4DB6-BC83-63655FD66715}" destId="{CA9A2E30-FFBD-4163-A43D-CC14254DE646}" srcOrd="0" destOrd="0" presId="urn:microsoft.com/office/officeart/2005/8/layout/hierarchy3"/>
    <dgm:cxn modelId="{9C9E9F8E-506D-40A1-BDDE-D2977F0563BA}" type="presParOf" srcId="{405FCD1C-6E6C-4241-80E1-25925742A2AB}" destId="{32034CFA-6241-4A5F-90E1-D4A5F660BC4B}" srcOrd="0" destOrd="0" presId="urn:microsoft.com/office/officeart/2005/8/layout/hierarchy3"/>
    <dgm:cxn modelId="{009BC6B0-619C-496E-AD87-6A0DD9B64F20}" type="presParOf" srcId="{32034CFA-6241-4A5F-90E1-D4A5F660BC4B}" destId="{7AD66692-AADB-4EFC-8123-75E25DEB7DE7}" srcOrd="0" destOrd="0" presId="urn:microsoft.com/office/officeart/2005/8/layout/hierarchy3"/>
    <dgm:cxn modelId="{8F57F430-2458-4A99-ADAD-7ACDF3657B1D}" type="presParOf" srcId="{7AD66692-AADB-4EFC-8123-75E25DEB7DE7}" destId="{CA9A2E30-FFBD-4163-A43D-CC14254DE646}" srcOrd="0" destOrd="0" presId="urn:microsoft.com/office/officeart/2005/8/layout/hierarchy3"/>
    <dgm:cxn modelId="{92C3377E-6F68-4657-AD98-91C3BCA438AE}" type="presParOf" srcId="{7AD66692-AADB-4EFC-8123-75E25DEB7DE7}" destId="{8C9DF2F4-DA5A-46C7-A675-E2437E14F86E}" srcOrd="1" destOrd="0" presId="urn:microsoft.com/office/officeart/2005/8/layout/hierarchy3"/>
    <dgm:cxn modelId="{A5B8CCF7-EB3F-4E72-A0B3-4C7A44D1AF39}" type="presParOf" srcId="{32034CFA-6241-4A5F-90E1-D4A5F660BC4B}" destId="{1181EEC3-C0A1-4AC4-BEF8-FC8B510E2488}" srcOrd="1" destOrd="0" presId="urn:microsoft.com/office/officeart/2005/8/layout/hierarchy3"/>
    <dgm:cxn modelId="{9D6FE951-A10B-4A53-8827-1AA50DE260EA}" type="presParOf" srcId="{1181EEC3-C0A1-4AC4-BEF8-FC8B510E2488}" destId="{6141AC77-D1DD-4873-84F4-10F99C1A2E96}" srcOrd="0" destOrd="0" presId="urn:microsoft.com/office/officeart/2005/8/layout/hierarchy3"/>
    <dgm:cxn modelId="{09D151FB-351C-4F47-80BD-1335732AA722}" type="presParOf" srcId="{1181EEC3-C0A1-4AC4-BEF8-FC8B510E2488}" destId="{E6C4BD5F-85B2-4D5E-9239-DB06B3584E44}" srcOrd="1" destOrd="0" presId="urn:microsoft.com/office/officeart/2005/8/layout/hierarchy3"/>
    <dgm:cxn modelId="{44AB1834-C8E8-4971-8841-5B4857607715}" type="presParOf" srcId="{1181EEC3-C0A1-4AC4-BEF8-FC8B510E2488}" destId="{BE871129-58E3-422A-8BEF-C28ADA9364EB}" srcOrd="2" destOrd="0" presId="urn:microsoft.com/office/officeart/2005/8/layout/hierarchy3"/>
    <dgm:cxn modelId="{DB2C7240-A8A5-4592-8A8C-4FF876BDEC18}" type="presParOf" srcId="{1181EEC3-C0A1-4AC4-BEF8-FC8B510E2488}" destId="{DC8C6969-1762-4B71-A67F-DEBDD577A60D}" srcOrd="3" destOrd="0" presId="urn:microsoft.com/office/officeart/2005/8/layout/hierarchy3"/>
    <dgm:cxn modelId="{CF238DE5-BD41-4520-9B35-BDD6EB2C9EA4}" type="presParOf" srcId="{1181EEC3-C0A1-4AC4-BEF8-FC8B510E2488}" destId="{F0C6DCB9-5D9A-4EDD-BA0D-926B313B7185}" srcOrd="4" destOrd="0" presId="urn:microsoft.com/office/officeart/2005/8/layout/hierarchy3"/>
    <dgm:cxn modelId="{BA86E61A-DD3E-4796-A242-41ECA21898CE}" type="presParOf" srcId="{1181EEC3-C0A1-4AC4-BEF8-FC8B510E2488}" destId="{E5CDEFBD-30EE-4D62-B187-F157A705360A}" srcOrd="5" destOrd="0" presId="urn:microsoft.com/office/officeart/2005/8/layout/hierarchy3"/>
    <dgm:cxn modelId="{FCB1E0D8-92A2-4915-B1A0-4A5507659061}" type="presParOf" srcId="{405FCD1C-6E6C-4241-80E1-25925742A2AB}" destId="{6154D2C6-191B-4995-B73B-D91270F543E7}" srcOrd="1" destOrd="0" presId="urn:microsoft.com/office/officeart/2005/8/layout/hierarchy3"/>
    <dgm:cxn modelId="{82F768AA-80D2-4C09-9139-1D35D67A0682}" type="presParOf" srcId="{6154D2C6-191B-4995-B73B-D91270F543E7}" destId="{E4F8C117-6A02-4B37-A817-0D92969BAEF2}" srcOrd="0" destOrd="0" presId="urn:microsoft.com/office/officeart/2005/8/layout/hierarchy3"/>
    <dgm:cxn modelId="{21836779-3881-4B9B-AC01-B193D684FB89}" type="presParOf" srcId="{E4F8C117-6A02-4B37-A817-0D92969BAEF2}" destId="{7565D2D6-05BB-4278-A289-DC861164B333}" srcOrd="0" destOrd="0" presId="urn:microsoft.com/office/officeart/2005/8/layout/hierarchy3"/>
    <dgm:cxn modelId="{F86944FC-1669-43FA-99CD-6E4EF4DACFAC}" type="presParOf" srcId="{E4F8C117-6A02-4B37-A817-0D92969BAEF2}" destId="{9D1A1D46-9774-4181-958B-C4D8613120BD}" srcOrd="1" destOrd="0" presId="urn:microsoft.com/office/officeart/2005/8/layout/hierarchy3"/>
    <dgm:cxn modelId="{B906C640-5FE8-4927-AD99-89AE3B36291F}" type="presParOf" srcId="{6154D2C6-191B-4995-B73B-D91270F543E7}" destId="{FB43599B-24F7-4778-866D-1FFEB54E3818}" srcOrd="1" destOrd="0" presId="urn:microsoft.com/office/officeart/2005/8/layout/hierarchy3"/>
    <dgm:cxn modelId="{45A336F3-1B99-4E60-9B31-9624859FE2B8}" type="presParOf" srcId="{FB43599B-24F7-4778-866D-1FFEB54E3818}" destId="{6BEDE6BD-7037-4908-951C-8A2C1B4580E8}" srcOrd="0" destOrd="0" presId="urn:microsoft.com/office/officeart/2005/8/layout/hierarchy3"/>
    <dgm:cxn modelId="{023EDD10-4450-446B-8B1B-F4137838D97D}" type="presParOf" srcId="{FB43599B-24F7-4778-866D-1FFEB54E3818}" destId="{6F346AD5-19F1-40B3-A918-719BA34AA785}" srcOrd="1" destOrd="0" presId="urn:microsoft.com/office/officeart/2005/8/layout/hierarchy3"/>
    <dgm:cxn modelId="{0A089D4B-3C45-41F0-8EFD-8B2F2011F46D}" type="presParOf" srcId="{FB43599B-24F7-4778-866D-1FFEB54E3818}" destId="{14765284-606D-4309-A252-76D78E1FD3DA}" srcOrd="2" destOrd="0" presId="urn:microsoft.com/office/officeart/2005/8/layout/hierarchy3"/>
    <dgm:cxn modelId="{B57F32BB-6E7C-47DC-9F9D-4CBEB4D843CE}" type="presParOf" srcId="{FB43599B-24F7-4778-866D-1FFEB54E3818}" destId="{C1401076-D9B5-4002-AAFE-5B73F2BAA621}" srcOrd="3" destOrd="0" presId="urn:microsoft.com/office/officeart/2005/8/layout/hierarchy3"/>
    <dgm:cxn modelId="{F1D52A6A-E0C7-4424-9095-73027802A579}" type="presParOf" srcId="{FB43599B-24F7-4778-866D-1FFEB54E3818}" destId="{5B09EC3E-6F9F-4A67-BD7F-1B63142FBA3C}" srcOrd="4" destOrd="0" presId="urn:microsoft.com/office/officeart/2005/8/layout/hierarchy3"/>
    <dgm:cxn modelId="{4FB92CFF-4006-4AEA-9190-CE0613582E4F}" type="presParOf" srcId="{FB43599B-24F7-4778-866D-1FFEB54E3818}" destId="{EEE84980-DD88-4CFD-B1B1-65FF016DE40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A2E30-FFBD-4163-A43D-CC14254DE646}">
      <dsp:nvSpPr>
        <dsp:cNvPr id="0" name=""/>
        <dsp:cNvSpPr/>
      </dsp:nvSpPr>
      <dsp:spPr>
        <a:xfrm>
          <a:off x="2898" y="66077"/>
          <a:ext cx="3931801" cy="1066725"/>
        </a:xfrm>
        <a:prstGeom prst="roundRect">
          <a:avLst>
            <a:gd name="adj" fmla="val 10000"/>
          </a:avLst>
        </a:prstGeom>
        <a:solidFill>
          <a:srgbClr val="007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US" sz="4200" kern="1200" dirty="0"/>
            <a:t>Governance Role</a:t>
          </a:r>
        </a:p>
      </dsp:txBody>
      <dsp:txXfrm>
        <a:off x="34141" y="97320"/>
        <a:ext cx="3869315" cy="1004239"/>
      </dsp:txXfrm>
    </dsp:sp>
    <dsp:sp modelId="{6141AC77-D1DD-4873-84F4-10F99C1A2E96}">
      <dsp:nvSpPr>
        <dsp:cNvPr id="0" name=""/>
        <dsp:cNvSpPr/>
      </dsp:nvSpPr>
      <dsp:spPr>
        <a:xfrm>
          <a:off x="396078" y="1132803"/>
          <a:ext cx="393180" cy="800044"/>
        </a:xfrm>
        <a:custGeom>
          <a:avLst/>
          <a:gdLst/>
          <a:ahLst/>
          <a:cxnLst/>
          <a:rect l="0" t="0" r="0" b="0"/>
          <a:pathLst>
            <a:path>
              <a:moveTo>
                <a:pt x="0" y="0"/>
              </a:moveTo>
              <a:lnTo>
                <a:pt x="0" y="800044"/>
              </a:lnTo>
              <a:lnTo>
                <a:pt x="393180" y="800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C4BD5F-85B2-4D5E-9239-DB06B3584E44}">
      <dsp:nvSpPr>
        <dsp:cNvPr id="0" name=""/>
        <dsp:cNvSpPr/>
      </dsp:nvSpPr>
      <dsp:spPr>
        <a:xfrm>
          <a:off x="789258" y="1399484"/>
          <a:ext cx="2439029" cy="1066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Enact laws</a:t>
          </a:r>
        </a:p>
      </dsp:txBody>
      <dsp:txXfrm>
        <a:off x="820501" y="1430727"/>
        <a:ext cx="2376543" cy="1004239"/>
      </dsp:txXfrm>
    </dsp:sp>
    <dsp:sp modelId="{BE871129-58E3-422A-8BEF-C28ADA9364EB}">
      <dsp:nvSpPr>
        <dsp:cNvPr id="0" name=""/>
        <dsp:cNvSpPr/>
      </dsp:nvSpPr>
      <dsp:spPr>
        <a:xfrm>
          <a:off x="396078" y="1132803"/>
          <a:ext cx="393180" cy="2133451"/>
        </a:xfrm>
        <a:custGeom>
          <a:avLst/>
          <a:gdLst/>
          <a:ahLst/>
          <a:cxnLst/>
          <a:rect l="0" t="0" r="0" b="0"/>
          <a:pathLst>
            <a:path>
              <a:moveTo>
                <a:pt x="0" y="0"/>
              </a:moveTo>
              <a:lnTo>
                <a:pt x="0" y="2133451"/>
              </a:lnTo>
              <a:lnTo>
                <a:pt x="393180" y="21334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C6969-1762-4B71-A67F-DEBDD577A60D}">
      <dsp:nvSpPr>
        <dsp:cNvPr id="0" name=""/>
        <dsp:cNvSpPr/>
      </dsp:nvSpPr>
      <dsp:spPr>
        <a:xfrm>
          <a:off x="789258" y="2732891"/>
          <a:ext cx="2969098" cy="1066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Oversee land management</a:t>
          </a:r>
        </a:p>
      </dsp:txBody>
      <dsp:txXfrm>
        <a:off x="820501" y="2764134"/>
        <a:ext cx="2906612" cy="1004239"/>
      </dsp:txXfrm>
    </dsp:sp>
    <dsp:sp modelId="{F0C6DCB9-5D9A-4EDD-BA0D-926B313B7185}">
      <dsp:nvSpPr>
        <dsp:cNvPr id="0" name=""/>
        <dsp:cNvSpPr/>
      </dsp:nvSpPr>
      <dsp:spPr>
        <a:xfrm>
          <a:off x="396078" y="1132803"/>
          <a:ext cx="393180" cy="3466858"/>
        </a:xfrm>
        <a:custGeom>
          <a:avLst/>
          <a:gdLst/>
          <a:ahLst/>
          <a:cxnLst/>
          <a:rect l="0" t="0" r="0" b="0"/>
          <a:pathLst>
            <a:path>
              <a:moveTo>
                <a:pt x="0" y="0"/>
              </a:moveTo>
              <a:lnTo>
                <a:pt x="0" y="3466858"/>
              </a:lnTo>
              <a:lnTo>
                <a:pt x="393180" y="3466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CDEFBD-30EE-4D62-B187-F157A705360A}">
      <dsp:nvSpPr>
        <dsp:cNvPr id="0" name=""/>
        <dsp:cNvSpPr/>
      </dsp:nvSpPr>
      <dsp:spPr>
        <a:xfrm>
          <a:off x="789258" y="4066298"/>
          <a:ext cx="3816436" cy="1066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Define foreclosure process</a:t>
          </a:r>
        </a:p>
      </dsp:txBody>
      <dsp:txXfrm>
        <a:off x="820501" y="4097541"/>
        <a:ext cx="3753950" cy="1004239"/>
      </dsp:txXfrm>
    </dsp:sp>
    <dsp:sp modelId="{7565D2D6-05BB-4278-A289-DC861164B333}">
      <dsp:nvSpPr>
        <dsp:cNvPr id="0" name=""/>
        <dsp:cNvSpPr/>
      </dsp:nvSpPr>
      <dsp:spPr>
        <a:xfrm>
          <a:off x="4468062" y="66077"/>
          <a:ext cx="4825439" cy="1066725"/>
        </a:xfrm>
        <a:prstGeom prst="roundRect">
          <a:avLst>
            <a:gd name="adj" fmla="val 10000"/>
          </a:avLst>
        </a:prstGeom>
        <a:solidFill>
          <a:srgbClr val="007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US" sz="4200" kern="1200" dirty="0"/>
            <a:t>Practitioner Role</a:t>
          </a:r>
        </a:p>
      </dsp:txBody>
      <dsp:txXfrm>
        <a:off x="4499305" y="97320"/>
        <a:ext cx="4762953" cy="1004239"/>
      </dsp:txXfrm>
    </dsp:sp>
    <dsp:sp modelId="{6BEDE6BD-7037-4908-951C-8A2C1B4580E8}">
      <dsp:nvSpPr>
        <dsp:cNvPr id="0" name=""/>
        <dsp:cNvSpPr/>
      </dsp:nvSpPr>
      <dsp:spPr>
        <a:xfrm>
          <a:off x="4950606" y="1132803"/>
          <a:ext cx="644737" cy="891035"/>
        </a:xfrm>
        <a:custGeom>
          <a:avLst/>
          <a:gdLst/>
          <a:ahLst/>
          <a:cxnLst/>
          <a:rect l="0" t="0" r="0" b="0"/>
          <a:pathLst>
            <a:path>
              <a:moveTo>
                <a:pt x="0" y="0"/>
              </a:moveTo>
              <a:lnTo>
                <a:pt x="0" y="891035"/>
              </a:lnTo>
              <a:lnTo>
                <a:pt x="644737" y="8910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346AD5-19F1-40B3-A918-719BA34AA785}">
      <dsp:nvSpPr>
        <dsp:cNvPr id="0" name=""/>
        <dsp:cNvSpPr/>
      </dsp:nvSpPr>
      <dsp:spPr>
        <a:xfrm>
          <a:off x="5595343" y="1490476"/>
          <a:ext cx="2285916" cy="1066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Build and sell homes</a:t>
          </a:r>
        </a:p>
      </dsp:txBody>
      <dsp:txXfrm>
        <a:off x="5626586" y="1521719"/>
        <a:ext cx="2223430" cy="1004239"/>
      </dsp:txXfrm>
    </dsp:sp>
    <dsp:sp modelId="{14765284-606D-4309-A252-76D78E1FD3DA}">
      <dsp:nvSpPr>
        <dsp:cNvPr id="0" name=""/>
        <dsp:cNvSpPr/>
      </dsp:nvSpPr>
      <dsp:spPr>
        <a:xfrm>
          <a:off x="4950606" y="1132803"/>
          <a:ext cx="482543" cy="2200900"/>
        </a:xfrm>
        <a:custGeom>
          <a:avLst/>
          <a:gdLst/>
          <a:ahLst/>
          <a:cxnLst/>
          <a:rect l="0" t="0" r="0" b="0"/>
          <a:pathLst>
            <a:path>
              <a:moveTo>
                <a:pt x="0" y="0"/>
              </a:moveTo>
              <a:lnTo>
                <a:pt x="0" y="2200900"/>
              </a:lnTo>
              <a:lnTo>
                <a:pt x="482543" y="22009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401076-D9B5-4002-AAFE-5B73F2BAA621}">
      <dsp:nvSpPr>
        <dsp:cNvPr id="0" name=""/>
        <dsp:cNvSpPr/>
      </dsp:nvSpPr>
      <dsp:spPr>
        <a:xfrm>
          <a:off x="5433150" y="2732891"/>
          <a:ext cx="2997533" cy="12016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Provide homebuyer education</a:t>
          </a:r>
        </a:p>
      </dsp:txBody>
      <dsp:txXfrm>
        <a:off x="5468344" y="2768085"/>
        <a:ext cx="2927145" cy="1131235"/>
      </dsp:txXfrm>
    </dsp:sp>
    <dsp:sp modelId="{5B09EC3E-6F9F-4A67-BD7F-1B63142FBA3C}">
      <dsp:nvSpPr>
        <dsp:cNvPr id="0" name=""/>
        <dsp:cNvSpPr/>
      </dsp:nvSpPr>
      <dsp:spPr>
        <a:xfrm>
          <a:off x="4950606" y="1132803"/>
          <a:ext cx="482543" cy="3601756"/>
        </a:xfrm>
        <a:custGeom>
          <a:avLst/>
          <a:gdLst/>
          <a:ahLst/>
          <a:cxnLst/>
          <a:rect l="0" t="0" r="0" b="0"/>
          <a:pathLst>
            <a:path>
              <a:moveTo>
                <a:pt x="0" y="0"/>
              </a:moveTo>
              <a:lnTo>
                <a:pt x="0" y="3601756"/>
              </a:lnTo>
              <a:lnTo>
                <a:pt x="482543" y="36017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E84980-DD88-4CFD-B1B1-65FF016DE40B}">
      <dsp:nvSpPr>
        <dsp:cNvPr id="0" name=""/>
        <dsp:cNvSpPr/>
      </dsp:nvSpPr>
      <dsp:spPr>
        <a:xfrm>
          <a:off x="5433150" y="4201196"/>
          <a:ext cx="3277185" cy="1066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Secure down payment assistance</a:t>
          </a:r>
        </a:p>
      </dsp:txBody>
      <dsp:txXfrm>
        <a:off x="5464393" y="4232439"/>
        <a:ext cx="3214699" cy="10042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7E1B1-E57F-46BF-8ED2-FD6F53B63B78}"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EA634-7E9B-4B49-BB48-3959BEBC94AD}" type="slidenum">
              <a:rPr lang="en-US" smtClean="0"/>
              <a:t>‹#›</a:t>
            </a:fld>
            <a:endParaRPr lang="en-US"/>
          </a:p>
        </p:txBody>
      </p:sp>
    </p:spTree>
    <p:extLst>
      <p:ext uri="{BB962C8B-B14F-4D97-AF65-F5344CB8AC3E}">
        <p14:creationId xmlns:p14="http://schemas.microsoft.com/office/powerpoint/2010/main" val="89988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1</a:t>
            </a:fld>
            <a:endParaRPr lang="en-US"/>
          </a:p>
        </p:txBody>
      </p:sp>
    </p:spTree>
    <p:extLst>
      <p:ext uri="{BB962C8B-B14F-4D97-AF65-F5344CB8AC3E}">
        <p14:creationId xmlns:p14="http://schemas.microsoft.com/office/powerpoint/2010/main" val="4030381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smtClean="0">
                <a:cs typeface="Arial" panose="020B0604020202020204" pitchFamily="34" charset="0"/>
              </a:rPr>
              <a:t>Understand how homeownership</a:t>
            </a:r>
            <a:r>
              <a:rPr lang="en-US" sz="1100" b="1" baseline="0" dirty="0" smtClean="0">
                <a:cs typeface="Arial" panose="020B0604020202020204" pitchFamily="34" charset="0"/>
              </a:rPr>
              <a:t> impacts the social and economic health of the community can be done both quantitatively and qualitatively.  </a:t>
            </a:r>
            <a:r>
              <a:rPr lang="en-US" sz="1100" baseline="0" dirty="0" smtClean="0">
                <a:cs typeface="Arial" panose="020B0604020202020204" pitchFamily="34" charset="0"/>
              </a:rPr>
              <a:t>Resources are available on the CICD Website (“Getting Started,” Homeownership Assessments)</a:t>
            </a:r>
          </a:p>
          <a:p>
            <a:pPr marL="171450" indent="-171450">
              <a:buFontTx/>
              <a:buChar char="-"/>
            </a:pPr>
            <a:r>
              <a:rPr lang="en-US" sz="1100" baseline="0" dirty="0" smtClean="0">
                <a:cs typeface="Arial" panose="020B0604020202020204" pitchFamily="34" charset="0"/>
              </a:rPr>
              <a:t>Start with small scale outreach to community members from across the spectrum:  tribal professionals, struggling family members, community service professionals, business owners, anyone who may inform your decision making.</a:t>
            </a:r>
          </a:p>
          <a:p>
            <a:pPr marL="171450" indent="-171450">
              <a:buFontTx/>
              <a:buChar char="-"/>
            </a:pPr>
            <a:r>
              <a:rPr lang="en-US" sz="1100" baseline="0" dirty="0" smtClean="0">
                <a:cs typeface="Arial" panose="020B0604020202020204" pitchFamily="34" charset="0"/>
              </a:rPr>
              <a:t>Deliver a community-wide homeownership needs assessment, construction planning, financing, and the type of support programs the tribe offers. </a:t>
            </a:r>
          </a:p>
          <a:p>
            <a:pPr marL="914400" lvl="2" indent="0">
              <a:buFont typeface="Arial" panose="020B0604020202020204" pitchFamily="34" charset="0"/>
              <a:buNone/>
            </a:pPr>
            <a:endParaRPr lang="en-US" sz="1100" dirty="0" smtClean="0">
              <a:cs typeface="Arial" panose="020B0604020202020204" pitchFamily="34" charset="0"/>
            </a:endParaRPr>
          </a:p>
          <a:p>
            <a:pPr marL="0" indent="0">
              <a:buFont typeface="Arial" panose="020B0604020202020204" pitchFamily="34" charset="0"/>
              <a:buNone/>
            </a:pPr>
            <a:r>
              <a:rPr lang="en-US" sz="1100" b="1" dirty="0" smtClean="0">
                <a:cs typeface="Arial" panose="020B0604020202020204" pitchFamily="34" charset="0"/>
              </a:rPr>
              <a:t>Prioritize</a:t>
            </a:r>
            <a:r>
              <a:rPr lang="en-US" sz="1100" b="1" baseline="0" dirty="0" smtClean="0">
                <a:cs typeface="Arial" panose="020B0604020202020204" pitchFamily="34" charset="0"/>
              </a:rPr>
              <a:t> the governmental functions that provide certainty for lenders, homebuyers, and other stakeholders in involved in the </a:t>
            </a:r>
            <a:r>
              <a:rPr lang="en-US" sz="1100" b="1" baseline="0" dirty="0" err="1" smtClean="0">
                <a:cs typeface="Arial" panose="020B0604020202020204" pitchFamily="34" charset="0"/>
              </a:rPr>
              <a:t>homebuying</a:t>
            </a:r>
            <a:r>
              <a:rPr lang="en-US" sz="1100" b="1" baseline="0" dirty="0" smtClean="0">
                <a:cs typeface="Arial" panose="020B0604020202020204" pitchFamily="34" charset="0"/>
              </a:rPr>
              <a:t> and mortgage process. </a:t>
            </a:r>
            <a:endParaRPr lang="en-US" sz="1100" b="1" dirty="0" smtClean="0">
              <a:cs typeface="Arial" panose="020B0604020202020204" pitchFamily="34" charset="0"/>
            </a:endParaRPr>
          </a:p>
          <a:p>
            <a:pPr marL="171450" indent="-171450">
              <a:buFontTx/>
              <a:buChar char="-"/>
            </a:pPr>
            <a:r>
              <a:rPr lang="en-US" sz="1100" dirty="0" smtClean="0">
                <a:cs typeface="Arial" panose="020B0604020202020204" pitchFamily="34" charset="0"/>
              </a:rPr>
              <a:t>Develop and improve tribal legal infrastructure with s</a:t>
            </a:r>
            <a:r>
              <a:rPr lang="en-US" sz="1100" baseline="0" dirty="0" smtClean="0">
                <a:cs typeface="Arial" panose="020B0604020202020204" pitchFamily="34" charset="0"/>
              </a:rPr>
              <a:t>ound, consistent, tribal mortgage codes grounded on industry standards, followed up enforceable remedies.  Effective tribal codes and courts help create an environment that encourages investment and lending, i.e. reliable recourse for defaulted payments and foreclosure. </a:t>
            </a:r>
          </a:p>
          <a:p>
            <a:pPr marL="171450" indent="-171450">
              <a:buFontTx/>
              <a:buChar char="-"/>
            </a:pPr>
            <a:r>
              <a:rPr lang="en-US" sz="1100" baseline="0" dirty="0" smtClean="0">
                <a:cs typeface="Arial" panose="020B0604020202020204" pitchFamily="34" charset="0"/>
              </a:rPr>
              <a:t>Recognize the tribe’s role in the case of a mortgage delinquency, default, and foreclosure. </a:t>
            </a:r>
          </a:p>
          <a:p>
            <a:pPr marL="171450" indent="-171450">
              <a:buFontTx/>
              <a:buChar char="-"/>
            </a:pPr>
            <a:r>
              <a:rPr lang="en-US" sz="1100" baseline="0" dirty="0" smtClean="0">
                <a:cs typeface="Arial" panose="020B0604020202020204" pitchFamily="34" charset="0"/>
              </a:rPr>
              <a:t>Create a tribal Leasing, Title, and Records office by assuming responsibilities from the BIA and/or establishing a residential leasing program under the HEARTH Act. Tribes then control some of the most important functions of the mortgage process.</a:t>
            </a:r>
          </a:p>
          <a:p>
            <a:pPr marL="171450" indent="-171450">
              <a:buFontTx/>
              <a:buChar char="-"/>
            </a:pPr>
            <a:r>
              <a:rPr lang="en-US" sz="1100" baseline="0" dirty="0" smtClean="0">
                <a:cs typeface="Arial" panose="020B0604020202020204" pitchFamily="34" charset="0"/>
              </a:rPr>
              <a:t>Support homebuyer readiness and partner with TDHEs to deliver tribally sponsored homebuyer education and readiness program. </a:t>
            </a:r>
          </a:p>
          <a:p>
            <a:pPr marL="171450" indent="-171450">
              <a:buFontTx/>
              <a:buChar char="-"/>
            </a:pPr>
            <a:r>
              <a:rPr lang="en-US" sz="1100" baseline="0" dirty="0" smtClean="0">
                <a:cs typeface="Arial" panose="020B0604020202020204" pitchFamily="34" charset="0"/>
              </a:rPr>
              <a:t>Develop a step by step guide describing the processes for </a:t>
            </a:r>
            <a:r>
              <a:rPr lang="en-US" sz="1100" baseline="0" dirty="0" err="1" smtClean="0">
                <a:cs typeface="Arial" panose="020B0604020202020204" pitchFamily="34" charset="0"/>
              </a:rPr>
              <a:t>homebuying</a:t>
            </a:r>
            <a:r>
              <a:rPr lang="en-US" sz="1100" baseline="0" dirty="0" smtClean="0">
                <a:cs typeface="Arial" panose="020B0604020202020204" pitchFamily="34" charset="0"/>
              </a:rPr>
              <a:t>, including unique processes for the tribe, homebuyer, and lender, to finalize a mortgage on trust land.</a:t>
            </a:r>
          </a:p>
          <a:p>
            <a:pPr marL="171450" indent="-171450">
              <a:buFontTx/>
              <a:buChar char="-"/>
            </a:pPr>
            <a:r>
              <a:rPr lang="en-US" sz="1100" dirty="0" smtClean="0">
                <a:cs typeface="Arial" panose="020B0604020202020204" pitchFamily="34" charset="0"/>
              </a:rPr>
              <a:t>Develop partnerships with lenders and others.</a:t>
            </a:r>
            <a:r>
              <a:rPr lang="en-US" sz="1100" baseline="0" dirty="0" smtClean="0">
                <a:cs typeface="Arial" panose="020B0604020202020204" pitchFamily="34" charset="0"/>
              </a:rPr>
              <a:t> Negotiate with state and federal agencies, private lenders, and investors to access government and conventional loan programs. </a:t>
            </a:r>
            <a:endParaRPr lang="en-US" sz="1100" dirty="0" smtClean="0">
              <a:cs typeface="Arial" panose="020B0604020202020204" pitchFamily="34" charset="0"/>
            </a:endParaRPr>
          </a:p>
          <a:p>
            <a:pPr marL="0" indent="0">
              <a:buFont typeface="Arial" panose="020B0604020202020204" pitchFamily="34" charset="0"/>
              <a:buNone/>
            </a:pPr>
            <a:endParaRPr lang="en-US" sz="1200" baseline="0" dirty="0" smtClean="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12</a:t>
            </a:fld>
            <a:endParaRPr lang="en-US"/>
          </a:p>
        </p:txBody>
      </p:sp>
    </p:spTree>
    <p:extLst>
      <p:ext uri="{BB962C8B-B14F-4D97-AF65-F5344CB8AC3E}">
        <p14:creationId xmlns:p14="http://schemas.microsoft.com/office/powerpoint/2010/main" val="237917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is optional, but presenter could insert a slide and discuss example(s) of what his/her community does to create opportunities for homeownership. </a:t>
            </a:r>
            <a:endParaRPr lang="en-US" dirty="0" smtClean="0"/>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13</a:t>
            </a:fld>
            <a:endParaRPr lang="en-US"/>
          </a:p>
        </p:txBody>
      </p:sp>
    </p:spTree>
    <p:extLst>
      <p:ext uri="{BB962C8B-B14F-4D97-AF65-F5344CB8AC3E}">
        <p14:creationId xmlns:p14="http://schemas.microsoft.com/office/powerpoint/2010/main" val="101938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15</a:t>
            </a:fld>
            <a:endParaRPr lang="en-US"/>
          </a:p>
        </p:txBody>
      </p:sp>
    </p:spTree>
    <p:extLst>
      <p:ext uri="{BB962C8B-B14F-4D97-AF65-F5344CB8AC3E}">
        <p14:creationId xmlns:p14="http://schemas.microsoft.com/office/powerpoint/2010/main" val="46557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This session is designed for tribal leaders to better understand their role in developing homeownership opportunities and to walk away with informed ideas on action steps they can take when they return home.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i="1" baseline="0" dirty="0" smtClean="0"/>
              <a:t>Tribal Leaders Handbook on Homeownership </a:t>
            </a:r>
            <a:r>
              <a:rPr lang="en-US" baseline="0" dirty="0" smtClean="0"/>
              <a:t>is a comprehensive resource for tribal leaders, housing authorities, TDHEs, lenders, and community partners to better understand the lending landscape so they can learn about the process or expand their existing programs. </a:t>
            </a:r>
          </a:p>
          <a:p>
            <a:pPr marL="628650" lvl="1" indent="-171450">
              <a:buFont typeface="Arial" panose="020B0604020202020204" pitchFamily="34" charset="0"/>
              <a:buChar char="•"/>
            </a:pPr>
            <a:r>
              <a:rPr lang="en-US" baseline="0" dirty="0" smtClean="0"/>
              <a:t>The Center for Indian Country Development of the Federal Reserve of Minneapolis launched its homeownership initiative in 2016 and established the National Native Homeownership Coalition (NNHC) to </a:t>
            </a:r>
            <a:r>
              <a:rPr lang="en-US" i="1" baseline="0" dirty="0" smtClean="0"/>
              <a:t>support the prosperity of Native Nations through actionable research and community collaboration. </a:t>
            </a:r>
            <a:endParaRPr lang="en-US" baseline="0" dirty="0" smtClean="0"/>
          </a:p>
          <a:p>
            <a:pPr marL="628650" lvl="1" indent="-171450">
              <a:buFont typeface="Arial" panose="020B0604020202020204" pitchFamily="34" charset="0"/>
              <a:buChar char="•"/>
            </a:pPr>
            <a:r>
              <a:rPr lang="en-US" baseline="0" dirty="0" smtClean="0"/>
              <a:t>The</a:t>
            </a:r>
            <a:r>
              <a:rPr lang="en-US" i="1" baseline="0" dirty="0" smtClean="0"/>
              <a:t> Handbook </a:t>
            </a:r>
            <a:r>
              <a:rPr lang="en-US" i="0" baseline="0" dirty="0" smtClean="0"/>
              <a:t>is available and can be downloaded </a:t>
            </a:r>
            <a:r>
              <a:rPr lang="en-US" baseline="0" dirty="0" smtClean="0"/>
              <a:t>on the Center’s website. Hard copies by request. </a:t>
            </a:r>
          </a:p>
          <a:p>
            <a:pPr marL="457200" lvl="1"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NNHC’s slogan “MORE BETTER FASTER” – promoting an action-oriented process with steps and stages along the continuum of lending. Ask tribal leaders what action(s) can be taken by “next Tuesday,” such as requesting an inventory of housing units in the community by type (rental, rent-to-own, homeowner). Help steer them away from a mindset of inertia / status quo and that change requires endless meetings.  </a:t>
            </a:r>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3</a:t>
            </a:fld>
            <a:endParaRPr lang="en-US"/>
          </a:p>
        </p:txBody>
      </p:sp>
    </p:spTree>
    <p:extLst>
      <p:ext uri="{BB962C8B-B14F-4D97-AF65-F5344CB8AC3E}">
        <p14:creationId xmlns:p14="http://schemas.microsoft.com/office/powerpoint/2010/main" val="193345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cs typeface="Arial" panose="020B0604020202020204" pitchFamily="34" charset="0"/>
              </a:rPr>
              <a:t>Mortgage</a:t>
            </a:r>
            <a:r>
              <a:rPr lang="en-US" sz="1200" b="1" baseline="0" dirty="0" smtClean="0">
                <a:cs typeface="Arial" panose="020B0604020202020204" pitchFamily="34" charset="0"/>
              </a:rPr>
              <a:t> lending is a market opportunity in Indian Country. </a:t>
            </a:r>
            <a:r>
              <a:rPr lang="en-US" sz="1200" b="0" baseline="0" dirty="0" smtClean="0">
                <a:cs typeface="+mn-cs"/>
              </a:rPr>
              <a:t>Demand and capacity </a:t>
            </a:r>
            <a:r>
              <a:rPr lang="en-US" sz="1200" baseline="0" dirty="0" smtClean="0"/>
              <a:t>to serve the community, especially on trust lands. Many opportunities for Native-serving financial institutions to collaborate on delivering mortgage lending products.</a:t>
            </a:r>
            <a:endParaRPr lang="en-US" sz="1200" b="1" dirty="0" smtClean="0">
              <a:cs typeface="Arial" panose="020B0604020202020204" pitchFamily="34" charset="0"/>
            </a:endParaRPr>
          </a:p>
          <a:p>
            <a:pPr marL="0" indent="0">
              <a:buFont typeface="Arial" panose="020B0604020202020204" pitchFamily="34" charset="0"/>
              <a:buNone/>
            </a:pPr>
            <a:endParaRPr lang="en-US" sz="1200" b="1" dirty="0" smtClean="0">
              <a:cs typeface="Arial" panose="020B0604020202020204" pitchFamily="34" charset="0"/>
            </a:endParaRPr>
          </a:p>
          <a:p>
            <a:pPr marL="0" indent="0">
              <a:buFont typeface="Arial" panose="020B0604020202020204" pitchFamily="34" charset="0"/>
              <a:buNone/>
            </a:pPr>
            <a:r>
              <a:rPr lang="en-US" sz="1200" b="1" dirty="0" smtClean="0">
                <a:cs typeface="Arial" panose="020B0604020202020204" pitchFamily="34" charset="0"/>
              </a:rPr>
              <a:t>Tribal Members want to own their own homes and there</a:t>
            </a:r>
            <a:r>
              <a:rPr lang="en-US" sz="1200" b="1" baseline="0" dirty="0" smtClean="0">
                <a:cs typeface="Arial" panose="020B0604020202020204" pitchFamily="34" charset="0"/>
              </a:rPr>
              <a:t> is a growing number who can afford a mortgage </a:t>
            </a:r>
          </a:p>
          <a:p>
            <a:pPr marL="171450" indent="-171450">
              <a:buFontTx/>
              <a:buChar char="-"/>
            </a:pPr>
            <a:r>
              <a:rPr lang="en-US" sz="1200" b="0" dirty="0" smtClean="0">
                <a:solidFill>
                  <a:srgbClr val="FF0000"/>
                </a:solidFill>
                <a:cs typeface="Arial" panose="020B0604020202020204" pitchFamily="34" charset="0"/>
              </a:rPr>
              <a:t>75% of reservation</a:t>
            </a:r>
            <a:r>
              <a:rPr lang="en-US" sz="1200" b="0" baseline="0" dirty="0" smtClean="0">
                <a:solidFill>
                  <a:srgbClr val="FF0000"/>
                </a:solidFill>
                <a:cs typeface="Arial" panose="020B0604020202020204" pitchFamily="34" charset="0"/>
              </a:rPr>
              <a:t> residents </a:t>
            </a:r>
            <a:r>
              <a:rPr lang="en-US" sz="1200" b="0" dirty="0" smtClean="0">
                <a:solidFill>
                  <a:srgbClr val="FF0000"/>
                </a:solidFill>
                <a:cs typeface="Arial" panose="020B0604020202020204" pitchFamily="34" charset="0"/>
              </a:rPr>
              <a:t>report a strong desire to own their own home (2017 HUD study).</a:t>
            </a:r>
          </a:p>
          <a:p>
            <a:pPr marL="171450" indent="-171450">
              <a:buFontTx/>
              <a:buChar char="-"/>
            </a:pPr>
            <a:r>
              <a:rPr lang="en-US" sz="1200" b="0" dirty="0" smtClean="0">
                <a:solidFill>
                  <a:srgbClr val="FF0000"/>
                </a:solidFill>
                <a:cs typeface="Arial" panose="020B0604020202020204" pitchFamily="34" charset="0"/>
              </a:rPr>
              <a:t>Tribal economies and the financial capacity of tribal members are growing.</a:t>
            </a:r>
          </a:p>
          <a:p>
            <a:pPr marL="171450" indent="-171450">
              <a:buFontTx/>
              <a:buChar char="-"/>
            </a:pPr>
            <a:r>
              <a:rPr lang="en-US" sz="1200" b="0" dirty="0" smtClean="0">
                <a:solidFill>
                  <a:srgbClr val="FF0000"/>
                </a:solidFill>
                <a:cs typeface="Arial" panose="020B0604020202020204" pitchFamily="34" charset="0"/>
              </a:rPr>
              <a:t>Rising middle class and need</a:t>
            </a:r>
            <a:r>
              <a:rPr lang="en-US" sz="1200" b="0" baseline="0" dirty="0" smtClean="0">
                <a:solidFill>
                  <a:srgbClr val="FF0000"/>
                </a:solidFill>
                <a:cs typeface="Arial" panose="020B0604020202020204" pitchFamily="34" charset="0"/>
              </a:rPr>
              <a:t> of homes for working professionals, especially for commuters form border towns. On some reservations, over 70% of the workforce commutes.</a:t>
            </a:r>
          </a:p>
          <a:p>
            <a:pPr marL="171450" indent="-171450">
              <a:buFontTx/>
              <a:buChar char="-"/>
            </a:pPr>
            <a:r>
              <a:rPr lang="en-US" sz="1200" dirty="0" smtClean="0"/>
              <a:t>Over 40% of reservation households</a:t>
            </a:r>
            <a:r>
              <a:rPr lang="en-US" sz="1200" baseline="0" dirty="0" smtClean="0"/>
              <a:t> have income over the U.S median. </a:t>
            </a:r>
            <a:endParaRPr lang="en-US" sz="1200" b="0" baseline="0" dirty="0" smtClean="0">
              <a:solidFill>
                <a:srgbClr val="FF0000"/>
              </a:solidFill>
              <a:cs typeface="Arial" panose="020B0604020202020204" pitchFamily="34" charset="0"/>
            </a:endParaRPr>
          </a:p>
          <a:p>
            <a:pPr marL="171450" indent="-171450">
              <a:buFontTx/>
              <a:buChar char="-"/>
            </a:pPr>
            <a:r>
              <a:rPr lang="en-US" sz="1200" b="0" baseline="0" dirty="0" smtClean="0">
                <a:solidFill>
                  <a:srgbClr val="FF0000"/>
                </a:solidFill>
                <a:cs typeface="Arial" panose="020B0604020202020204" pitchFamily="34" charset="0"/>
              </a:rPr>
              <a:t>Credit risk scores are on the rise (p. 58 in TLHH). </a:t>
            </a:r>
            <a:r>
              <a:rPr lang="en-US" sz="1200" baseline="0" dirty="0" smtClean="0"/>
              <a:t>Over 50% of borrowers living on reservations already have prime credit scores.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4</a:t>
            </a:fld>
            <a:endParaRPr lang="en-US"/>
          </a:p>
        </p:txBody>
      </p:sp>
    </p:spTree>
    <p:extLst>
      <p:ext uri="{BB962C8B-B14F-4D97-AF65-F5344CB8AC3E}">
        <p14:creationId xmlns:p14="http://schemas.microsoft.com/office/powerpoint/2010/main" val="269072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3600" b="1" dirty="0" smtClean="0">
                <a:solidFill>
                  <a:schemeClr val="tx1"/>
                </a:solidFill>
                <a:cs typeface="Arial" panose="020B0604020202020204" pitchFamily="34" charset="0"/>
              </a:rPr>
              <a:t>Culture</a:t>
            </a:r>
            <a:r>
              <a:rPr lang="en-US" sz="3600" b="1" baseline="0" dirty="0" smtClean="0">
                <a:solidFill>
                  <a:schemeClr val="tx1"/>
                </a:solidFill>
                <a:cs typeface="Arial" panose="020B0604020202020204" pitchFamily="34" charset="0"/>
              </a:rPr>
              <a:t> and Community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baseline="0" dirty="0" smtClean="0">
                <a:cs typeface="Arial" panose="020B0604020202020204" pitchFamily="34" charset="0"/>
              </a:rPr>
              <a:t>Strengthens Native peoples’ ties to their history, land, language, and culture.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solidFill>
                  <a:srgbClr val="FF0000"/>
                </a:solidFill>
                <a:cs typeface="Arial" panose="020B0604020202020204" pitchFamily="34" charset="0"/>
              </a:rPr>
              <a:t>Offers tribal citizens stable, long term residence, an investment for families, and inheritance.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solidFill>
                  <a:srgbClr val="FF0000"/>
                </a:solidFill>
                <a:cs typeface="Arial" panose="020B0604020202020204" pitchFamily="34" charset="0"/>
              </a:rPr>
              <a:t>Builds assets</a:t>
            </a:r>
            <a:r>
              <a:rPr lang="en-US" sz="2000" b="0" baseline="0" dirty="0" smtClean="0">
                <a:solidFill>
                  <a:srgbClr val="FF0000"/>
                </a:solidFill>
                <a:cs typeface="Arial" panose="020B0604020202020204" pitchFamily="34" charset="0"/>
              </a:rPr>
              <a:t> for future generations</a:t>
            </a:r>
            <a:endParaRPr lang="en-US" sz="2000" b="0" dirty="0" smtClean="0">
              <a:solidFill>
                <a:srgbClr val="FF0000"/>
              </a:solidFill>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smtClean="0">
                <a:solidFill>
                  <a:srgbClr val="FF0000"/>
                </a:solidFill>
                <a:cs typeface="Arial" panose="020B0604020202020204" pitchFamily="34" charset="0"/>
              </a:rPr>
              <a:t>Give</a:t>
            </a:r>
            <a:r>
              <a:rPr lang="en-US" sz="2000" b="1" baseline="0" dirty="0" smtClean="0">
                <a:solidFill>
                  <a:srgbClr val="FF0000"/>
                </a:solidFill>
                <a:cs typeface="Arial" panose="020B0604020202020204" pitchFamily="34" charset="0"/>
              </a:rPr>
              <a:t> </a:t>
            </a:r>
            <a:r>
              <a:rPr lang="en-US" sz="2000" b="1" dirty="0" smtClean="0">
                <a:solidFill>
                  <a:srgbClr val="FF0000"/>
                </a:solidFill>
                <a:cs typeface="Arial" panose="020B0604020202020204" pitchFamily="34" charset="0"/>
              </a:rPr>
              <a:t>examples</a:t>
            </a:r>
            <a:r>
              <a:rPr lang="en-US" sz="2000" b="1" baseline="0" dirty="0" smtClean="0">
                <a:solidFill>
                  <a:srgbClr val="FF0000"/>
                </a:solidFill>
                <a:cs typeface="Arial" panose="020B0604020202020204" pitchFamily="34" charset="0"/>
              </a:rPr>
              <a:t> from your community </a:t>
            </a:r>
            <a:endParaRPr lang="en-US" sz="2000" b="1" dirty="0" smtClean="0">
              <a:cs typeface="Arial" panose="020B0604020202020204" pitchFamily="34" charset="0"/>
            </a:endParaRPr>
          </a:p>
          <a:p>
            <a:pPr marL="0" indent="0">
              <a:buFont typeface="Arial" panose="020B0604020202020204" pitchFamily="34" charset="0"/>
              <a:buNone/>
            </a:pPr>
            <a:endParaRPr lang="en-US" sz="2000" b="1" dirty="0" smtClean="0">
              <a:cs typeface="Arial" panose="020B0604020202020204" pitchFamily="34" charset="0"/>
            </a:endParaRPr>
          </a:p>
          <a:p>
            <a:pPr marL="914400" lvl="2" indent="0">
              <a:buFont typeface="Wingdings" panose="05000000000000000000" pitchFamily="2" charset="2"/>
              <a:buNone/>
            </a:pPr>
            <a:endParaRPr lang="en-US" b="1" dirty="0" smtClean="0">
              <a:solidFill>
                <a:srgbClr val="FF0000"/>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5</a:t>
            </a:fld>
            <a:endParaRPr lang="en-US"/>
          </a:p>
        </p:txBody>
      </p:sp>
    </p:spTree>
    <p:extLst>
      <p:ext uri="{BB962C8B-B14F-4D97-AF65-F5344CB8AC3E}">
        <p14:creationId xmlns:p14="http://schemas.microsoft.com/office/powerpoint/2010/main" val="399981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b="1" dirty="0" smtClean="0">
                <a:cs typeface="Arial" panose="020B0604020202020204" pitchFamily="34" charset="0"/>
              </a:rPr>
              <a:t>Improves Reservation Economies</a:t>
            </a:r>
          </a:p>
          <a:p>
            <a:pPr marL="171450" indent="-171450">
              <a:buFont typeface="Arial" panose="020B0604020202020204" pitchFamily="34" charset="0"/>
              <a:buChar char="•"/>
            </a:pPr>
            <a:r>
              <a:rPr lang="en-US" b="0" dirty="0" smtClean="0">
                <a:solidFill>
                  <a:srgbClr val="FF0000"/>
                </a:solidFill>
                <a:cs typeface="Arial" panose="020B0604020202020204" pitchFamily="34" charset="0"/>
              </a:rPr>
              <a:t>Leverages tribal housing resources </a:t>
            </a:r>
          </a:p>
          <a:p>
            <a:pPr marL="628650" lvl="1" indent="-171450">
              <a:buFont typeface="Arial" panose="020B0604020202020204" pitchFamily="34" charset="0"/>
              <a:buChar char="•"/>
            </a:pPr>
            <a:r>
              <a:rPr lang="en-US" b="0" dirty="0" smtClean="0">
                <a:solidFill>
                  <a:srgbClr val="FF0000"/>
                </a:solidFill>
                <a:cs typeface="Arial" panose="020B0604020202020204" pitchFamily="34" charset="0"/>
              </a:rPr>
              <a:t>Housing</a:t>
            </a:r>
            <a:r>
              <a:rPr lang="en-US" b="0" baseline="0" dirty="0" smtClean="0">
                <a:solidFill>
                  <a:srgbClr val="FF0000"/>
                </a:solidFill>
                <a:cs typeface="Arial" panose="020B0604020202020204" pitchFamily="34" charset="0"/>
              </a:rPr>
              <a:t> options at all income levels</a:t>
            </a:r>
          </a:p>
          <a:p>
            <a:pPr marL="628650" lvl="1" indent="-171450">
              <a:buFont typeface="Arial" panose="020B0604020202020204" pitchFamily="34" charset="0"/>
              <a:buChar char="•"/>
            </a:pPr>
            <a:r>
              <a:rPr lang="en-US" b="0" baseline="0" dirty="0" smtClean="0">
                <a:solidFill>
                  <a:srgbClr val="FF0000"/>
                </a:solidFill>
                <a:cs typeface="Arial" panose="020B0604020202020204" pitchFamily="34" charset="0"/>
              </a:rPr>
              <a:t>Addresses housing shortages and opens up rental units</a:t>
            </a:r>
          </a:p>
          <a:p>
            <a:pPr marL="628650" lvl="1" indent="-171450">
              <a:buFont typeface="Arial" panose="020B0604020202020204" pitchFamily="34" charset="0"/>
              <a:buChar char="•"/>
            </a:pPr>
            <a:r>
              <a:rPr lang="en-US" b="0" baseline="0" dirty="0" smtClean="0">
                <a:solidFill>
                  <a:srgbClr val="FF0000"/>
                </a:solidFill>
                <a:cs typeface="Arial" panose="020B0604020202020204" pitchFamily="34" charset="0"/>
              </a:rPr>
              <a:t>Supplements NAHASDA and IHBG funds </a:t>
            </a:r>
            <a:endParaRPr lang="en-US" b="0" dirty="0" smtClean="0">
              <a:solidFill>
                <a:srgbClr val="FF0000"/>
              </a:solidFill>
              <a:cs typeface="Arial" panose="020B0604020202020204" pitchFamily="34" charset="0"/>
            </a:endParaRPr>
          </a:p>
          <a:p>
            <a:pPr marL="171450" indent="-171450">
              <a:buFont typeface="Arial" panose="020B0604020202020204" pitchFamily="34" charset="0"/>
              <a:buChar char="•"/>
            </a:pPr>
            <a:r>
              <a:rPr lang="en-US" b="0" dirty="0" smtClean="0">
                <a:solidFill>
                  <a:srgbClr val="FF0000"/>
                </a:solidFill>
                <a:cs typeface="Arial" panose="020B0604020202020204" pitchFamily="34" charset="0"/>
              </a:rPr>
              <a:t>Employment and workforce development.</a:t>
            </a:r>
          </a:p>
          <a:p>
            <a:pPr marL="171450" indent="-171450">
              <a:buFont typeface="Arial" panose="020B0604020202020204" pitchFamily="34" charset="0"/>
              <a:buChar char="•"/>
            </a:pPr>
            <a:r>
              <a:rPr lang="en-US" b="0" dirty="0" smtClean="0">
                <a:solidFill>
                  <a:srgbClr val="FF0000"/>
                </a:solidFill>
                <a:cs typeface="Arial" panose="020B0604020202020204" pitchFamily="34" charset="0"/>
              </a:rPr>
              <a:t>Builds financial</a:t>
            </a:r>
            <a:r>
              <a:rPr lang="en-US" b="0" baseline="0" dirty="0" smtClean="0">
                <a:solidFill>
                  <a:srgbClr val="FF0000"/>
                </a:solidFill>
                <a:cs typeface="Arial" panose="020B0604020202020204" pitchFamily="34" charset="0"/>
              </a:rPr>
              <a:t> capability. </a:t>
            </a:r>
          </a:p>
          <a:p>
            <a:pPr marL="171450" indent="-171450">
              <a:buFont typeface="Arial" panose="020B0604020202020204" pitchFamily="34" charset="0"/>
              <a:buChar char="•"/>
            </a:pPr>
            <a:r>
              <a:rPr lang="en-US" b="0" dirty="0" smtClean="0">
                <a:solidFill>
                  <a:srgbClr val="FF0000"/>
                </a:solidFill>
                <a:cs typeface="Arial" panose="020B0604020202020204" pitchFamily="34" charset="0"/>
              </a:rPr>
              <a:t>Spur manufacturing, retail, and business growth.</a:t>
            </a:r>
          </a:p>
          <a:p>
            <a:pPr marL="0" indent="0">
              <a:buFont typeface="Arial" panose="020B0604020202020204" pitchFamily="34" charset="0"/>
              <a:buNone/>
            </a:pPr>
            <a:endParaRPr lang="en-US" sz="2000" b="1" dirty="0" smtClean="0">
              <a:cs typeface="Arial" panose="020B0604020202020204" pitchFamily="34" charset="0"/>
            </a:endParaRPr>
          </a:p>
          <a:p>
            <a:pPr marL="0" indent="0">
              <a:buFont typeface="Arial" panose="020B0604020202020204" pitchFamily="34" charset="0"/>
              <a:buNone/>
            </a:pPr>
            <a:r>
              <a:rPr lang="en-US" sz="2000" b="1" dirty="0" smtClean="0">
                <a:cs typeface="Arial" panose="020B0604020202020204" pitchFamily="34" charset="0"/>
              </a:rPr>
              <a:t>Sovereignty and Self-Determination</a:t>
            </a:r>
          </a:p>
          <a:p>
            <a:pPr marL="171450" indent="-171450">
              <a:buFont typeface="Arial" panose="020B0604020202020204" pitchFamily="34" charset="0"/>
              <a:buChar char="•"/>
            </a:pPr>
            <a:r>
              <a:rPr lang="en-US" b="0" dirty="0" smtClean="0">
                <a:solidFill>
                  <a:srgbClr val="FF0000"/>
                </a:solidFill>
                <a:cs typeface="Arial" panose="020B0604020202020204" pitchFamily="34" charset="0"/>
              </a:rPr>
              <a:t>We will identify and resolve the issues we face on our own terms, using our own people, and using our own institutions.</a:t>
            </a:r>
          </a:p>
          <a:p>
            <a:pPr marL="171450" indent="-171450">
              <a:buFont typeface="Arial" panose="020B0604020202020204" pitchFamily="34" charset="0"/>
              <a:buChar char="•"/>
            </a:pPr>
            <a:r>
              <a:rPr lang="en-US" b="0" dirty="0" smtClean="0">
                <a:solidFill>
                  <a:srgbClr val="FF0000"/>
                </a:solidFill>
                <a:cs typeface="Arial" panose="020B0604020202020204" pitchFamily="34" charset="0"/>
              </a:rPr>
              <a:t>Unlock he potential of reservation lands. Tribal destiny in tribal hands.</a:t>
            </a:r>
          </a:p>
          <a:p>
            <a:pPr marL="171450" indent="-171450">
              <a:buFont typeface="Arial" panose="020B0604020202020204" pitchFamily="34" charset="0"/>
              <a:buChar char="•"/>
            </a:pPr>
            <a:r>
              <a:rPr lang="en-US" b="0" dirty="0" smtClean="0">
                <a:solidFill>
                  <a:srgbClr val="FF0000"/>
                </a:solidFill>
                <a:cs typeface="Arial" panose="020B0604020202020204" pitchFamily="34" charset="0"/>
              </a:rPr>
              <a:t>Fundamentally strengthens tribal governing institutions at every level. </a:t>
            </a:r>
          </a:p>
          <a:p>
            <a:pPr marL="628650" lvl="1" indent="-171450">
              <a:buFont typeface="Arial" panose="020B0604020202020204" pitchFamily="34" charset="0"/>
              <a:buChar char="•"/>
            </a:pPr>
            <a:r>
              <a:rPr lang="en-US" b="0" dirty="0" smtClean="0">
                <a:solidFill>
                  <a:srgbClr val="FF0000"/>
                </a:solidFill>
                <a:cs typeface="Arial" panose="020B0604020202020204" pitchFamily="34" charset="0"/>
              </a:rPr>
              <a:t>Governed by tribal law and legal</a:t>
            </a:r>
            <a:r>
              <a:rPr lang="en-US" b="0" baseline="0" dirty="0" smtClean="0">
                <a:solidFill>
                  <a:srgbClr val="FF0000"/>
                </a:solidFill>
                <a:cs typeface="Arial" panose="020B0604020202020204" pitchFamily="34" charset="0"/>
              </a:rPr>
              <a:t> infrastructure</a:t>
            </a:r>
          </a:p>
          <a:p>
            <a:pPr marL="628650" lvl="1" indent="-171450">
              <a:buFont typeface="Arial" panose="020B0604020202020204" pitchFamily="34" charset="0"/>
              <a:buChar char="•"/>
            </a:pPr>
            <a:r>
              <a:rPr lang="en-US" b="0" baseline="0" dirty="0" smtClean="0">
                <a:solidFill>
                  <a:srgbClr val="FF0000"/>
                </a:solidFill>
                <a:cs typeface="Arial" panose="020B0604020202020204" pitchFamily="34" charset="0"/>
              </a:rPr>
              <a:t>Promotes self-sufficiency at tribal and individual levels</a:t>
            </a:r>
          </a:p>
          <a:p>
            <a:pPr marL="628650" lvl="1" indent="-171450">
              <a:buFont typeface="Arial" panose="020B0604020202020204" pitchFamily="34" charset="0"/>
              <a:buChar char="•"/>
            </a:pPr>
            <a:r>
              <a:rPr lang="en-US" b="0" baseline="0" dirty="0" smtClean="0">
                <a:solidFill>
                  <a:srgbClr val="FF0000"/>
                </a:solidFill>
                <a:cs typeface="Arial" panose="020B0604020202020204" pitchFamily="34" charset="0"/>
              </a:rPr>
              <a:t>Meets demand for housing and provides choices </a:t>
            </a:r>
            <a:endParaRPr lang="en-US" b="0" dirty="0" smtClean="0">
              <a:solidFill>
                <a:srgbClr val="FF0000"/>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6</a:t>
            </a:fld>
            <a:endParaRPr lang="en-US"/>
          </a:p>
        </p:txBody>
      </p:sp>
    </p:spTree>
    <p:extLst>
      <p:ext uri="{BB962C8B-B14F-4D97-AF65-F5344CB8AC3E}">
        <p14:creationId xmlns:p14="http://schemas.microsoft.com/office/powerpoint/2010/main" val="141527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200" b="1" dirty="0" smtClean="0"/>
              <a:t>Despite the demand</a:t>
            </a:r>
            <a:r>
              <a:rPr lang="en-US" sz="1200" b="1" baseline="0" dirty="0" smtClean="0"/>
              <a:t> for homeownership on reservations, </a:t>
            </a:r>
            <a:r>
              <a:rPr lang="en-US" sz="1200" b="1" dirty="0" smtClean="0"/>
              <a:t>90% HUD mortgage lending on fee land, not trust land–program designed specifically to promote homeownership and stimulate housing development on reservations. In fact in the past 25 years of the program, The HUD 184 loan has for the most part bypassed</a:t>
            </a:r>
            <a:r>
              <a:rPr lang="en-US" sz="1200" b="1" baseline="0" dirty="0" smtClean="0"/>
              <a:t> Indian Country. That is $1.4 billion that is not reaching Indian Country. </a:t>
            </a:r>
            <a:endParaRPr lang="en-US" sz="1200" b="1" dirty="0" smtClean="0"/>
          </a:p>
          <a:p>
            <a:endParaRPr lang="en-US" sz="1200" dirty="0" smtClean="0"/>
          </a:p>
          <a:p>
            <a:r>
              <a:rPr lang="en-US" sz="1200" dirty="0" smtClean="0"/>
              <a:t>The red line takes off the year that the HUD 184 made available to AIAN residing off reservation.</a:t>
            </a:r>
          </a:p>
          <a:p>
            <a:endParaRPr lang="en-US" sz="1200" dirty="0" smtClean="0"/>
          </a:p>
          <a:p>
            <a:r>
              <a:rPr lang="en-US" sz="1200" dirty="0" smtClean="0"/>
              <a:t>The steep curve means the reservation and trust lands are not being used or developed for housing. This is consistent</a:t>
            </a:r>
            <a:r>
              <a:rPr lang="en-US" sz="1200" baseline="0" dirty="0" smtClean="0"/>
              <a:t> with our finding that it can be difficult to lend on trust lands, even with a very desirable loan product. This was a major impetus for the CICD’s National Native Homeownership Coalition and the eventual Tribal Leaders Handbook on Homeownership – to navigate this process and help streamline lending systems. </a:t>
            </a:r>
            <a:endParaRPr lang="en-US" sz="1200" dirty="0" smtClean="0"/>
          </a:p>
          <a:p>
            <a:endParaRPr lang="en-US" sz="1200" dirty="0" smtClean="0"/>
          </a:p>
          <a:p>
            <a:r>
              <a:rPr lang="en-US" sz="1200" dirty="0" smtClean="0"/>
              <a:t>This is not  good for people who want to work and live on the reservation. Tribal professionals and people who would like to live on the reservation to be near their family and work but cannot find suitable housing </a:t>
            </a:r>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7</a:t>
            </a:fld>
            <a:endParaRPr lang="en-US"/>
          </a:p>
        </p:txBody>
      </p:sp>
    </p:spTree>
    <p:extLst>
      <p:ext uri="{BB962C8B-B14F-4D97-AF65-F5344CB8AC3E}">
        <p14:creationId xmlns:p14="http://schemas.microsoft.com/office/powerpoint/2010/main" val="61869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Despite the challenges of lending on trust lands, many tribes have established successful mortgage lending programs. This graph depicts tribes that are doing a lot of mortgage lending on trust land. </a:t>
            </a:r>
          </a:p>
          <a:p>
            <a:pPr marL="171450" indent="-171450">
              <a:buFont typeface="Arial" panose="020B0604020202020204" pitchFamily="34" charset="0"/>
              <a:buChar char="•"/>
            </a:pPr>
            <a:r>
              <a:rPr lang="en-US" baseline="0" dirty="0" smtClean="0"/>
              <a:t>Top right is ideal– high volume of loans, majority on trust lands.</a:t>
            </a:r>
          </a:p>
          <a:p>
            <a:pPr marL="171450" indent="-171450">
              <a:buFont typeface="Arial" panose="020B0604020202020204" pitchFamily="34" charset="0"/>
              <a:buChar char="•"/>
            </a:pPr>
            <a:r>
              <a:rPr lang="en-US" baseline="0" dirty="0" smtClean="0"/>
              <a:t>These tribes understand the needs of their community and have created tribal codes, policies, homeownership programs, and relationships with key institutions (banks, construction companies, federal agencies, community organizations).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Through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case studies we find it’s about tribal self-governance and institution building.</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DAEA634-7E9B-4B49-BB48-3959BEBC94AD}" type="slidenum">
              <a:rPr lang="en-US" smtClean="0"/>
              <a:t>8</a:t>
            </a:fld>
            <a:endParaRPr lang="en-US"/>
          </a:p>
        </p:txBody>
      </p:sp>
    </p:spTree>
    <p:extLst>
      <p:ext uri="{BB962C8B-B14F-4D97-AF65-F5344CB8AC3E}">
        <p14:creationId xmlns:p14="http://schemas.microsoft.com/office/powerpoint/2010/main" val="292234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Confederate</a:t>
            </a:r>
            <a:r>
              <a:rPr lang="en-US" b="1" baseline="0" dirty="0" smtClean="0"/>
              <a:t>d Tribes of Salish and Kootenai uses multiple approaches </a:t>
            </a:r>
            <a:endParaRPr lang="en-US" b="1" dirty="0" smtClean="0"/>
          </a:p>
          <a:p>
            <a:pPr marL="0" indent="0">
              <a:buFont typeface="Arial" panose="020B0604020202020204" pitchFamily="34" charset="0"/>
              <a:buNone/>
            </a:pPr>
            <a:endParaRPr lang="en-US" dirty="0" smtClean="0"/>
          </a:p>
          <a:p>
            <a:pPr marL="628650" lvl="1" indent="-171450">
              <a:buFont typeface="Arial" panose="020B0604020202020204" pitchFamily="34" charset="0"/>
              <a:buChar char="•"/>
            </a:pPr>
            <a:r>
              <a:rPr lang="en-US" dirty="0" smtClean="0"/>
              <a:t>Promotes expectation of both</a:t>
            </a:r>
            <a:r>
              <a:rPr lang="en-US" baseline="0" dirty="0" smtClean="0"/>
              <a:t> rental payment and</a:t>
            </a:r>
            <a:r>
              <a:rPr lang="en-US" dirty="0" smtClean="0"/>
              <a:t> loan repayment </a:t>
            </a:r>
          </a:p>
          <a:p>
            <a:pPr marL="628650" lvl="1" indent="-171450">
              <a:buFont typeface="Arial" panose="020B0604020202020204" pitchFamily="34" charset="0"/>
              <a:buChar char="•"/>
            </a:pPr>
            <a:r>
              <a:rPr lang="en-US" dirty="0" smtClean="0"/>
              <a:t>Compacts land management functions </a:t>
            </a:r>
          </a:p>
          <a:p>
            <a:pPr marL="628650" lvl="1" indent="-171450">
              <a:buFont typeface="Arial" panose="020B0604020202020204" pitchFamily="34" charset="0"/>
              <a:buChar char="•"/>
            </a:pPr>
            <a:r>
              <a:rPr lang="en-US" dirty="0" smtClean="0"/>
              <a:t>Fosters vibrant real estate market on trust land</a:t>
            </a:r>
          </a:p>
          <a:p>
            <a:pPr marL="628650" lvl="1" indent="-171450">
              <a:buFont typeface="Arial" panose="020B0604020202020204" pitchFamily="34" charset="0"/>
              <a:buChar char="•"/>
            </a:pPr>
            <a:r>
              <a:rPr lang="en-US" dirty="0" smtClean="0"/>
              <a:t>Uses master lease to facilitate transfer of mortgages</a:t>
            </a:r>
          </a:p>
          <a:p>
            <a:pPr marL="628650" lvl="1" indent="-171450">
              <a:buFont typeface="Arial" panose="020B0604020202020204" pitchFamily="34" charset="0"/>
              <a:buChar char="•"/>
            </a:pPr>
            <a:r>
              <a:rPr lang="en-US" dirty="0" smtClean="0"/>
              <a:t>Provides homebuyer education and down payment assistance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With</a:t>
            </a:r>
            <a:r>
              <a:rPr lang="en-US" b="1" baseline="0" dirty="0" smtClean="0"/>
              <a:t> longer sessions, play Sovereign Lending Video (11 minutes)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9</a:t>
            </a:fld>
            <a:endParaRPr lang="en-US"/>
          </a:p>
        </p:txBody>
      </p:sp>
    </p:spTree>
    <p:extLst>
      <p:ext uri="{BB962C8B-B14F-4D97-AF65-F5344CB8AC3E}">
        <p14:creationId xmlns:p14="http://schemas.microsoft.com/office/powerpoint/2010/main" val="2482416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Tribal leaders requested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“how-to” guide or</a:t>
            </a:r>
            <a:r>
              <a:rPr lang="en-US" sz="1200" kern="1200" baseline="0" dirty="0" smtClean="0">
                <a:solidFill>
                  <a:schemeClr val="tx1"/>
                </a:solidFill>
                <a:effectLst/>
                <a:latin typeface="+mn-lt"/>
                <a:ea typeface="+mn-ea"/>
                <a:cs typeface="+mn-cs"/>
              </a:rPr>
              <a:t> homeownership toolkit</a:t>
            </a:r>
            <a:r>
              <a:rPr lang="en-US" sz="1200" kern="1200" dirty="0" smtClean="0">
                <a:solidFill>
                  <a:schemeClr val="tx1"/>
                </a:solidFill>
                <a:effectLst/>
                <a:latin typeface="+mn-lt"/>
                <a:ea typeface="+mn-ea"/>
                <a:cs typeface="+mn-cs"/>
              </a:rPr>
              <a:t>.  In response, the CICD partnered with Enterprise Community Partners to create the </a:t>
            </a:r>
            <a:r>
              <a:rPr lang="en-US" sz="1200" i="1" kern="1200" dirty="0" smtClean="0">
                <a:solidFill>
                  <a:schemeClr val="tx1"/>
                </a:solidFill>
                <a:effectLst/>
                <a:latin typeface="+mn-lt"/>
                <a:ea typeface="+mn-ea"/>
                <a:cs typeface="+mn-cs"/>
              </a:rPr>
              <a:t>Tribal Leaders Handbook on Homeownership. </a:t>
            </a:r>
            <a:r>
              <a:rPr lang="en-US" dirty="0" smtClean="0"/>
              <a:t>The </a:t>
            </a:r>
            <a:r>
              <a:rPr lang="en-US" i="1" dirty="0" smtClean="0"/>
              <a:t>Handbook</a:t>
            </a:r>
            <a:r>
              <a:rPr lang="en-US" dirty="0" smtClean="0"/>
              <a:t> is available on line on the CICD Website.</a:t>
            </a:r>
            <a:r>
              <a:rPr lang="en-US" baseline="0" dirty="0" smtClean="0"/>
              <a:t> </a:t>
            </a:r>
          </a:p>
          <a:p>
            <a:endParaRPr lang="en-US" sz="1200" i="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What does the Handbook cover?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 Share </a:t>
            </a:r>
            <a:r>
              <a:rPr lang="en-US" sz="1200" kern="1200" dirty="0" smtClean="0">
                <a:solidFill>
                  <a:schemeClr val="tx1"/>
                </a:solidFill>
                <a:effectLst/>
                <a:latin typeface="+mn-lt"/>
                <a:ea typeface="+mn-ea"/>
                <a:cs typeface="+mn-cs"/>
              </a:rPr>
              <a:t>case studies of successful homeownership efforts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Highlight resources provided in appendix</a:t>
            </a:r>
          </a:p>
          <a:p>
            <a:pPr marL="171450" lvl="0" indent="-171450">
              <a:buFontTx/>
              <a:buChar cha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AEA634-7E9B-4B49-BB48-3959BEBC94AD}" type="slidenum">
              <a:rPr lang="en-US" smtClean="0"/>
              <a:t>10</a:t>
            </a:fld>
            <a:endParaRPr lang="en-US"/>
          </a:p>
        </p:txBody>
      </p:sp>
    </p:spTree>
    <p:extLst>
      <p:ext uri="{BB962C8B-B14F-4D97-AF65-F5344CB8AC3E}">
        <p14:creationId xmlns:p14="http://schemas.microsoft.com/office/powerpoint/2010/main" val="148445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8065-3D84-CA46-8F5C-687D5ED94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5E4EC1-5263-3E40-85FF-24472CC1BA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4EDAA7-FFFF-2340-BA19-B03FC6F38194}"/>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5" name="Footer Placeholder 4">
            <a:extLst>
              <a:ext uri="{FF2B5EF4-FFF2-40B4-BE49-F238E27FC236}">
                <a16:creationId xmlns:a16="http://schemas.microsoft.com/office/drawing/2014/main" id="{20221B80-5ABC-674C-86B2-965E7651C9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C26201-C61C-B142-906D-D76BB7995585}"/>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181984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A4DD-990D-8841-9599-A21A965FF2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0B087-4759-3A41-A27D-4D1DA3372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A5E95-F233-A944-BAE8-8D1B71E362A8}"/>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5" name="Footer Placeholder 4">
            <a:extLst>
              <a:ext uri="{FF2B5EF4-FFF2-40B4-BE49-F238E27FC236}">
                <a16:creationId xmlns:a16="http://schemas.microsoft.com/office/drawing/2014/main" id="{D96012FE-3813-7444-840F-78430450E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26F807-6B27-3A4B-8FAA-643FED489CD0}"/>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213951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610AB-B428-6743-AFEC-E8F0D83EE9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D6398E-6491-2740-B40E-0160502CE6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022AD-8377-F945-A459-9CE0E591E102}"/>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5" name="Footer Placeholder 4">
            <a:extLst>
              <a:ext uri="{FF2B5EF4-FFF2-40B4-BE49-F238E27FC236}">
                <a16:creationId xmlns:a16="http://schemas.microsoft.com/office/drawing/2014/main" id="{EFF42988-E338-8044-800D-79A455731E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A6910D-7485-8749-997A-1CFD54CB3073}"/>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68965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C447-B218-444F-8DA0-F7BD52111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99358-D26C-E040-AEB2-F7892334F2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1EEC6-F001-7D4A-BF45-A4B3383645A6}"/>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5" name="Footer Placeholder 4">
            <a:extLst>
              <a:ext uri="{FF2B5EF4-FFF2-40B4-BE49-F238E27FC236}">
                <a16:creationId xmlns:a16="http://schemas.microsoft.com/office/drawing/2014/main" id="{4D6D0430-EFE8-2D45-93F6-46DE4C5C78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59507F-EDF1-8C4A-8771-B99BE8FC2035}"/>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406826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1FD5-4DF8-0D41-B391-89DD381FE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4DB95F-B4AC-DF4F-A501-9E853931D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FF4F83-B099-BC4C-8F66-41A9938311C2}"/>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5" name="Footer Placeholder 4">
            <a:extLst>
              <a:ext uri="{FF2B5EF4-FFF2-40B4-BE49-F238E27FC236}">
                <a16:creationId xmlns:a16="http://schemas.microsoft.com/office/drawing/2014/main" id="{860F46FD-EE45-F54A-B5CF-862A42920B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84ED78-2C75-4743-8D43-9926ED56D013}"/>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13720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E30B-5654-1744-B656-15F50E118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E121F-27B3-604D-8B26-18B513ACBC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A275F-ABF1-6243-AC04-84DF4A08CA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F6079-2307-CE4D-BEB3-DD77AF4CD363}"/>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6" name="Footer Placeholder 5">
            <a:extLst>
              <a:ext uri="{FF2B5EF4-FFF2-40B4-BE49-F238E27FC236}">
                <a16:creationId xmlns:a16="http://schemas.microsoft.com/office/drawing/2014/main" id="{B97DC28D-8DAA-0143-8A96-BFEFA11474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A88094-B105-3C4A-BB82-6BFF304289CE}"/>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420753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58EB-B00C-FA4A-A03B-BFA3F1B46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FC0DD-3EC9-CF42-9D88-13680BA81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5703D5-B235-A441-AF06-1F4FE82B0B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B62652-EF5F-754F-A56E-8EBCD8299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5A95D2-C6D1-D249-B821-4A1088AF48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7D191-D0B9-C64D-AB24-0CA9E8B4C959}"/>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8" name="Footer Placeholder 7">
            <a:extLst>
              <a:ext uri="{FF2B5EF4-FFF2-40B4-BE49-F238E27FC236}">
                <a16:creationId xmlns:a16="http://schemas.microsoft.com/office/drawing/2014/main" id="{1AE3B330-A928-6F4F-98BC-40DFF47F7F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152397-A5AB-BB4F-B9F6-B69E93C56732}"/>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108498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96BB-F861-E24D-AB71-855EF2476F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0C6F4-A9C4-F04C-838E-1705F2C15802}"/>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4" name="Footer Placeholder 3">
            <a:extLst>
              <a:ext uri="{FF2B5EF4-FFF2-40B4-BE49-F238E27FC236}">
                <a16:creationId xmlns:a16="http://schemas.microsoft.com/office/drawing/2014/main" id="{05265A5A-3B8A-A147-B3C8-2098A5A3DA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568978-65AD-AF49-96AC-4967B42255D1}"/>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293867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12E94-3FDD-8045-AB11-D6A46085B3D7}"/>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3" name="Footer Placeholder 2">
            <a:extLst>
              <a:ext uri="{FF2B5EF4-FFF2-40B4-BE49-F238E27FC236}">
                <a16:creationId xmlns:a16="http://schemas.microsoft.com/office/drawing/2014/main" id="{94FAA46C-BF5A-4F44-A72F-A840F81979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46BADB-2F14-024D-86FD-89F6D40D9D4B}"/>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272639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BA77-637F-BD49-8F73-6A352A87A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C51986-A3E5-0044-B024-34E0A44FA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0E65E1-3586-8E44-A202-F46084266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7DE1B9-131D-BF45-896E-CB4A54365DF5}"/>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6" name="Footer Placeholder 5">
            <a:extLst>
              <a:ext uri="{FF2B5EF4-FFF2-40B4-BE49-F238E27FC236}">
                <a16:creationId xmlns:a16="http://schemas.microsoft.com/office/drawing/2014/main" id="{C4AE6471-55E8-9B49-A8F2-161F1EC520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DA7ABC-D97F-4A43-81F0-5C64EB19EBA4}"/>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240021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4994-A574-5247-A30D-E661BAC4A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EA961-0440-6248-96B0-1C813306F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A20F489-A061-A847-91E3-11D0B5966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90020-5943-D842-A4BC-F9E4B86A1224}"/>
              </a:ext>
            </a:extLst>
          </p:cNvPr>
          <p:cNvSpPr>
            <a:spLocks noGrp="1"/>
          </p:cNvSpPr>
          <p:nvPr>
            <p:ph type="dt" sz="half" idx="10"/>
          </p:nvPr>
        </p:nvSpPr>
        <p:spPr/>
        <p:txBody>
          <a:bodyPr/>
          <a:lstStyle/>
          <a:p>
            <a:fld id="{1AFD3406-4189-1E4D-B66D-DE9D7B485166}" type="datetimeFigureOut">
              <a:rPr lang="en-US" smtClean="0"/>
              <a:t>4/1/2019</a:t>
            </a:fld>
            <a:endParaRPr lang="en-US" dirty="0"/>
          </a:p>
        </p:txBody>
      </p:sp>
      <p:sp>
        <p:nvSpPr>
          <p:cNvPr id="6" name="Footer Placeholder 5">
            <a:extLst>
              <a:ext uri="{FF2B5EF4-FFF2-40B4-BE49-F238E27FC236}">
                <a16:creationId xmlns:a16="http://schemas.microsoft.com/office/drawing/2014/main" id="{D3BA7BBA-E5FE-F044-9F41-C46F2E6945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C2720A-1A96-ED45-A531-20FEDC21EBBA}"/>
              </a:ext>
            </a:extLst>
          </p:cNvPr>
          <p:cNvSpPr>
            <a:spLocks noGrp="1"/>
          </p:cNvSpPr>
          <p:nvPr>
            <p:ph type="sldNum" sz="quarter" idx="12"/>
          </p:nvPr>
        </p:nvSpPr>
        <p:spPr/>
        <p:txBody>
          <a:bodyPr/>
          <a:lstStyle/>
          <a:p>
            <a:fld id="{E752EA25-B29F-284B-8323-6D45938EFBEA}" type="slidenum">
              <a:rPr lang="en-US" smtClean="0"/>
              <a:t>‹#›</a:t>
            </a:fld>
            <a:endParaRPr lang="en-US" dirty="0"/>
          </a:p>
        </p:txBody>
      </p:sp>
    </p:spTree>
    <p:extLst>
      <p:ext uri="{BB962C8B-B14F-4D97-AF65-F5344CB8AC3E}">
        <p14:creationId xmlns:p14="http://schemas.microsoft.com/office/powerpoint/2010/main" val="23773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B6244-B61B-1343-B8C7-8DA439F50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140D90-1BC2-E745-AA8E-DB01E7E44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D2562-4D1B-9A45-B668-A5F02B52A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D3406-4189-1E4D-B66D-DE9D7B485166}" type="datetimeFigureOut">
              <a:rPr lang="en-US" smtClean="0"/>
              <a:t>4/1/2019</a:t>
            </a:fld>
            <a:endParaRPr lang="en-US" dirty="0"/>
          </a:p>
        </p:txBody>
      </p:sp>
      <p:sp>
        <p:nvSpPr>
          <p:cNvPr id="5" name="Footer Placeholder 4">
            <a:extLst>
              <a:ext uri="{FF2B5EF4-FFF2-40B4-BE49-F238E27FC236}">
                <a16:creationId xmlns:a16="http://schemas.microsoft.com/office/drawing/2014/main" id="{E61C6065-B5FD-1B41-98EC-2094E1EF5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7B1C70-54B2-8B4B-8E8C-84502EA2C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2EA25-B29F-284B-8323-6D45938EFBEA}" type="slidenum">
              <a:rPr lang="en-US" smtClean="0"/>
              <a:t>‹#›</a:t>
            </a:fld>
            <a:endParaRPr lang="en-US" dirty="0"/>
          </a:p>
        </p:txBody>
      </p:sp>
    </p:spTree>
    <p:extLst>
      <p:ext uri="{BB962C8B-B14F-4D97-AF65-F5344CB8AC3E}">
        <p14:creationId xmlns:p14="http://schemas.microsoft.com/office/powerpoint/2010/main" val="321475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inneapolisfed.org/indiancountry/native-homeownership/subscribe-to-nnhc-communica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QzZDRHX-XQ&amp;feature=youtu.b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B4E7B8-824E-2C43-A55D-705FF2EA6306}"/>
              </a:ext>
            </a:extLst>
          </p:cNvPr>
          <p:cNvPicPr>
            <a:picLocks noChangeAspect="1"/>
          </p:cNvPicPr>
          <p:nvPr/>
        </p:nvPicPr>
        <p:blipFill>
          <a:blip r:embed="rId4"/>
          <a:stretch>
            <a:fillRect/>
          </a:stretch>
        </p:blipFill>
        <p:spPr>
          <a:xfrm>
            <a:off x="0" y="-1"/>
            <a:ext cx="12268200" cy="6900863"/>
          </a:xfrm>
          <a:prstGeom prst="rect">
            <a:avLst/>
          </a:prstGeom>
        </p:spPr>
      </p:pic>
    </p:spTree>
    <p:extLst>
      <p:ext uri="{BB962C8B-B14F-4D97-AF65-F5344CB8AC3E}">
        <p14:creationId xmlns:p14="http://schemas.microsoft.com/office/powerpoint/2010/main" val="2773154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7512F-FF33-9744-96F6-9A828BE14046}"/>
              </a:ext>
            </a:extLst>
          </p:cNvPr>
          <p:cNvSpPr txBox="1"/>
          <p:nvPr/>
        </p:nvSpPr>
        <p:spPr>
          <a:xfrm>
            <a:off x="76200" y="152400"/>
            <a:ext cx="12192000" cy="1477328"/>
          </a:xfrm>
          <a:prstGeom prst="rect">
            <a:avLst/>
          </a:prstGeom>
          <a:noFill/>
        </p:spPr>
        <p:txBody>
          <a:bodyPr wrap="square" rtlCol="0">
            <a:spAutoFit/>
          </a:bodyPr>
          <a:lstStyle/>
          <a:p>
            <a:pPr algn="ctr">
              <a:spcAft>
                <a:spcPts val="1200"/>
              </a:spcAft>
            </a:pPr>
            <a:r>
              <a:rPr lang="en-US" sz="4000" b="1" dirty="0" smtClean="0">
                <a:solidFill>
                  <a:srgbClr val="007FA1"/>
                </a:solidFill>
              </a:rPr>
              <a:t>Tribal Leaders Handbook on Homeownership</a:t>
            </a:r>
          </a:p>
          <a:p>
            <a:pPr>
              <a:spcAft>
                <a:spcPts val="1200"/>
              </a:spcAft>
            </a:pPr>
            <a:endParaRPr lang="en-US" sz="4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12" y="838200"/>
            <a:ext cx="4257104" cy="5791200"/>
          </a:xfrm>
          <a:prstGeom prst="rect">
            <a:avLst/>
          </a:prstGeom>
        </p:spPr>
      </p:pic>
      <p:sp>
        <p:nvSpPr>
          <p:cNvPr id="4" name="Rectangle 3"/>
          <p:cNvSpPr/>
          <p:nvPr/>
        </p:nvSpPr>
        <p:spPr>
          <a:xfrm>
            <a:off x="4564416" y="1274564"/>
            <a:ext cx="7094183" cy="4801314"/>
          </a:xfrm>
          <a:prstGeom prst="rect">
            <a:avLst/>
          </a:prstGeom>
        </p:spPr>
        <p:txBody>
          <a:bodyPr wrap="square">
            <a:spAutoFit/>
          </a:bodyPr>
          <a:lstStyle/>
          <a:p>
            <a:r>
              <a:rPr lang="en-US" sz="3000" b="1" dirty="0">
                <a:cs typeface="Arial" panose="020B0604020202020204" pitchFamily="34" charset="0"/>
              </a:rPr>
              <a:t>A blueprint for tribal leaders, lenders, homebuyers, and their partners</a:t>
            </a:r>
            <a:r>
              <a:rPr lang="en-US" sz="3000" b="1" dirty="0" smtClean="0">
                <a:cs typeface="Arial" panose="020B0604020202020204" pitchFamily="34" charset="0"/>
              </a:rPr>
              <a:t>:</a:t>
            </a:r>
          </a:p>
          <a:p>
            <a:endParaRPr lang="en-US" sz="3000" b="1" dirty="0">
              <a:cs typeface="Arial" panose="020B0604020202020204" pitchFamily="34" charset="0"/>
            </a:endParaRPr>
          </a:p>
          <a:p>
            <a:endParaRPr lang="en-US" sz="800" b="1" dirty="0">
              <a:cs typeface="Arial" panose="020B0604020202020204" pitchFamily="34" charset="0"/>
            </a:endParaRPr>
          </a:p>
          <a:p>
            <a:pPr marL="520700" indent="-412750">
              <a:buFont typeface="Wingdings" panose="05000000000000000000" pitchFamily="2" charset="2"/>
              <a:buChar char="q"/>
            </a:pPr>
            <a:r>
              <a:rPr lang="en-US" sz="2600" dirty="0">
                <a:cs typeface="Arial" panose="020B0604020202020204" pitchFamily="34" charset="0"/>
              </a:rPr>
              <a:t>Overview of land lease and mortgage lending </a:t>
            </a:r>
            <a:r>
              <a:rPr lang="en-US" sz="2600" dirty="0" smtClean="0">
                <a:cs typeface="Arial" panose="020B0604020202020204" pitchFamily="34" charset="0"/>
              </a:rPr>
              <a:t>processes</a:t>
            </a:r>
          </a:p>
          <a:p>
            <a:endParaRPr lang="en-US" sz="2600" dirty="0">
              <a:cs typeface="Arial" panose="020B0604020202020204" pitchFamily="34" charset="0"/>
            </a:endParaRPr>
          </a:p>
          <a:p>
            <a:pPr marL="573088" indent="-465138">
              <a:buFont typeface="Wingdings" panose="05000000000000000000" pitchFamily="2" charset="2"/>
              <a:buChar char="q"/>
            </a:pPr>
            <a:r>
              <a:rPr lang="en-US" sz="2600" dirty="0">
                <a:cs typeface="Arial" panose="020B0604020202020204" pitchFamily="34" charset="0"/>
              </a:rPr>
              <a:t>Housing needs assessment and homebuyer readiness </a:t>
            </a:r>
            <a:r>
              <a:rPr lang="en-US" sz="2600" dirty="0" smtClean="0">
                <a:cs typeface="Arial" panose="020B0604020202020204" pitchFamily="34" charset="0"/>
              </a:rPr>
              <a:t>resources</a:t>
            </a:r>
          </a:p>
          <a:p>
            <a:endParaRPr lang="en-US" sz="2600" dirty="0">
              <a:cs typeface="Arial" panose="020B0604020202020204" pitchFamily="34" charset="0"/>
            </a:endParaRPr>
          </a:p>
          <a:p>
            <a:pPr marL="573088" indent="-465138">
              <a:buFont typeface="Wingdings" panose="05000000000000000000" pitchFamily="2" charset="2"/>
              <a:buChar char="q"/>
            </a:pPr>
            <a:r>
              <a:rPr lang="en-US" sz="2600" dirty="0">
                <a:cs typeface="Arial" panose="020B0604020202020204" pitchFamily="34" charset="0"/>
              </a:rPr>
              <a:t>Resources on financing and making homeownership affordable</a:t>
            </a:r>
            <a:endParaRPr lang="en-US" sz="2600" b="1" dirty="0">
              <a:cs typeface="Arial" panose="020B0604020202020204" pitchFamily="34" charset="0"/>
            </a:endParaRPr>
          </a:p>
        </p:txBody>
      </p:sp>
    </p:spTree>
    <p:extLst>
      <p:ext uri="{BB962C8B-B14F-4D97-AF65-F5344CB8AC3E}">
        <p14:creationId xmlns:p14="http://schemas.microsoft.com/office/powerpoint/2010/main" val="354756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88980E2-FC08-4B13-8EDF-021794D7C37B}"/>
              </a:ext>
            </a:extLst>
          </p:cNvPr>
          <p:cNvGraphicFramePr/>
          <p:nvPr>
            <p:extLst>
              <p:ext uri="{D42A27DB-BD31-4B8C-83A1-F6EECF244321}">
                <p14:modId xmlns:p14="http://schemas.microsoft.com/office/powerpoint/2010/main" val="4108946202"/>
              </p:ext>
            </p:extLst>
          </p:nvPr>
        </p:nvGraphicFramePr>
        <p:xfrm>
          <a:off x="1447800" y="1219200"/>
          <a:ext cx="9296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a:extLst>
              <a:ext uri="{FF2B5EF4-FFF2-40B4-BE49-F238E27FC236}">
                <a16:creationId xmlns:a16="http://schemas.microsoft.com/office/drawing/2014/main" id="{55D7512F-FF33-9744-96F6-9A828BE14046}"/>
              </a:ext>
            </a:extLst>
          </p:cNvPr>
          <p:cNvSpPr txBox="1">
            <a:spLocks/>
          </p:cNvSpPr>
          <p:nvPr/>
        </p:nvSpPr>
        <p:spPr>
          <a:xfrm>
            <a:off x="762000" y="345666"/>
            <a:ext cx="10515600" cy="6463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4000" b="1" dirty="0" smtClean="0">
                <a:solidFill>
                  <a:srgbClr val="007FA1"/>
                </a:solidFill>
                <a:latin typeface="+mn-lt"/>
              </a:rPr>
              <a:t>The special role of tribal leaders</a:t>
            </a:r>
            <a:endParaRPr lang="en-US" sz="4000" b="1" dirty="0">
              <a:solidFill>
                <a:srgbClr val="007FA1"/>
              </a:solidFill>
              <a:latin typeface="+mn-lt"/>
            </a:endParaRPr>
          </a:p>
        </p:txBody>
      </p:sp>
    </p:spTree>
    <p:extLst>
      <p:ext uri="{BB962C8B-B14F-4D97-AF65-F5344CB8AC3E}">
        <p14:creationId xmlns:p14="http://schemas.microsoft.com/office/powerpoint/2010/main" val="418052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914400"/>
          </a:xfrm>
        </p:spPr>
      </p:pic>
      <p:sp>
        <p:nvSpPr>
          <p:cNvPr id="5" name="Title 4">
            <a:extLst>
              <a:ext uri="{FF2B5EF4-FFF2-40B4-BE49-F238E27FC236}">
                <a16:creationId xmlns:a16="http://schemas.microsoft.com/office/drawing/2014/main" id="{55D7512F-FF33-9744-96F6-9A828BE14046}"/>
              </a:ext>
            </a:extLst>
          </p:cNvPr>
          <p:cNvSpPr txBox="1">
            <a:spLocks noGrp="1"/>
          </p:cNvSpPr>
          <p:nvPr>
            <p:ph type="title"/>
          </p:nvPr>
        </p:nvSpPr>
        <p:spPr>
          <a:xfrm>
            <a:off x="857459" y="1143000"/>
            <a:ext cx="10515600" cy="646331"/>
          </a:xfrm>
          <a:prstGeom prst="rect">
            <a:avLst/>
          </a:prstGeom>
          <a:noFill/>
        </p:spPr>
        <p:txBody>
          <a:bodyPr wrap="square" rtlCol="0">
            <a:spAutoFit/>
          </a:bodyPr>
          <a:lstStyle/>
          <a:p>
            <a:pPr algn="ctr">
              <a:spcAft>
                <a:spcPts val="1200"/>
              </a:spcAft>
            </a:pPr>
            <a:r>
              <a:rPr lang="en-US" sz="4000" b="1" dirty="0" smtClean="0">
                <a:solidFill>
                  <a:srgbClr val="007FA1"/>
                </a:solidFill>
                <a:latin typeface="+mn-lt"/>
              </a:rPr>
              <a:t>What can tribal leaders do?</a:t>
            </a:r>
            <a:endParaRPr lang="en-US" sz="4000" b="1" dirty="0">
              <a:solidFill>
                <a:srgbClr val="007FA1"/>
              </a:solidFill>
              <a:latin typeface="+mn-lt"/>
            </a:endParaRPr>
          </a:p>
        </p:txBody>
      </p:sp>
      <p:sp>
        <p:nvSpPr>
          <p:cNvPr id="7" name="TextBox 6">
            <a:extLst>
              <a:ext uri="{FF2B5EF4-FFF2-40B4-BE49-F238E27FC236}">
                <a16:creationId xmlns:a16="http://schemas.microsoft.com/office/drawing/2014/main" id="{2C42190E-E8AB-2243-BE48-2D39E8BF06CD}"/>
              </a:ext>
            </a:extLst>
          </p:cNvPr>
          <p:cNvSpPr txBox="1"/>
          <p:nvPr/>
        </p:nvSpPr>
        <p:spPr>
          <a:xfrm>
            <a:off x="533400" y="1674725"/>
            <a:ext cx="11430000" cy="5016758"/>
          </a:xfrm>
          <a:prstGeom prst="rect">
            <a:avLst/>
          </a:prstGeom>
          <a:noFill/>
        </p:spPr>
        <p:txBody>
          <a:bodyPr wrap="square" rtlCol="0">
            <a:spAutoFit/>
          </a:bodyPr>
          <a:lstStyle/>
          <a:p>
            <a:endParaRPr lang="en-US" sz="2000" dirty="0" smtClean="0"/>
          </a:p>
          <a:p>
            <a:pPr marL="457200" indent="-457200">
              <a:buFont typeface="Wingdings" panose="05000000000000000000" pitchFamily="2" charset="2"/>
              <a:buChar char="ü"/>
            </a:pPr>
            <a:r>
              <a:rPr lang="en-US" sz="4000" dirty="0" smtClean="0"/>
              <a:t>Understand housing needs and homeownership capacity – surveys and community meetings</a:t>
            </a:r>
          </a:p>
          <a:p>
            <a:endParaRPr lang="en-US" sz="4000" dirty="0" smtClean="0"/>
          </a:p>
          <a:p>
            <a:pPr marL="457200" indent="-457200">
              <a:buFont typeface="Wingdings" panose="05000000000000000000" pitchFamily="2" charset="2"/>
              <a:buChar char="ü"/>
            </a:pPr>
            <a:r>
              <a:rPr lang="en-US" sz="4000" dirty="0"/>
              <a:t>Establish </a:t>
            </a:r>
            <a:r>
              <a:rPr lang="en-US" sz="4000" dirty="0" smtClean="0"/>
              <a:t>legal </a:t>
            </a:r>
            <a:r>
              <a:rPr lang="en-US" sz="4000" dirty="0"/>
              <a:t>infrastructure and land management </a:t>
            </a:r>
            <a:r>
              <a:rPr lang="en-US" sz="4000" dirty="0" smtClean="0"/>
              <a:t>systems</a:t>
            </a:r>
          </a:p>
          <a:p>
            <a:endParaRPr lang="en-US" sz="4000" dirty="0" smtClean="0"/>
          </a:p>
          <a:p>
            <a:pPr marL="457200" indent="-457200">
              <a:lnSpc>
                <a:spcPct val="150000"/>
              </a:lnSpc>
              <a:buFont typeface="Wingdings" panose="05000000000000000000" pitchFamily="2" charset="2"/>
              <a:buChar char="ü"/>
            </a:pPr>
            <a:r>
              <a:rPr lang="en-US" sz="4000" dirty="0" smtClean="0">
                <a:cs typeface="Arial" panose="020B0604020202020204" pitchFamily="34" charset="0"/>
              </a:rPr>
              <a:t>Develop partnerships with lenders and developers</a:t>
            </a:r>
            <a:endParaRPr lang="en-US" sz="4000" dirty="0">
              <a:cs typeface="Arial" panose="020B0604020202020204" pitchFamily="34" charset="0"/>
            </a:endParaRPr>
          </a:p>
        </p:txBody>
      </p:sp>
    </p:spTree>
    <p:extLst>
      <p:ext uri="{BB962C8B-B14F-4D97-AF65-F5344CB8AC3E}">
        <p14:creationId xmlns:p14="http://schemas.microsoft.com/office/powerpoint/2010/main" val="164866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914400"/>
          </a:xfrm>
          <a:prstGeom prst="rect">
            <a:avLst/>
          </a:prstGeom>
        </p:spPr>
      </p:pic>
      <p:sp>
        <p:nvSpPr>
          <p:cNvPr id="5" name="Content Placeholder 4">
            <a:extLst>
              <a:ext uri="{FF2B5EF4-FFF2-40B4-BE49-F238E27FC236}">
                <a16:creationId xmlns:a16="http://schemas.microsoft.com/office/drawing/2014/main" id="{55D7512F-FF33-9744-96F6-9A828BE14046}"/>
              </a:ext>
            </a:extLst>
          </p:cNvPr>
          <p:cNvSpPr txBox="1">
            <a:spLocks noGrp="1"/>
          </p:cNvSpPr>
          <p:nvPr>
            <p:ph idx="1"/>
          </p:nvPr>
        </p:nvSpPr>
        <p:spPr>
          <a:xfrm>
            <a:off x="845049" y="2438400"/>
            <a:ext cx="10515600" cy="1777923"/>
          </a:xfrm>
          <a:prstGeom prst="rect">
            <a:avLst/>
          </a:prstGeom>
          <a:noFill/>
        </p:spPr>
        <p:txBody>
          <a:bodyPr wrap="square" rtlCol="0">
            <a:spAutoFit/>
          </a:bodyPr>
          <a:lstStyle/>
          <a:p>
            <a:pPr marL="0" indent="0" algn="ctr">
              <a:lnSpc>
                <a:spcPct val="100000"/>
              </a:lnSpc>
              <a:spcAft>
                <a:spcPts val="1200"/>
              </a:spcAft>
              <a:buNone/>
            </a:pPr>
            <a:r>
              <a:rPr lang="en-US" sz="4800" b="1" dirty="0" smtClean="0">
                <a:solidFill>
                  <a:srgbClr val="FF0000"/>
                </a:solidFill>
                <a:latin typeface="Merriweather Light" panose="02060503050406030704" pitchFamily="18" charset="77"/>
              </a:rPr>
              <a:t>Presenter inserts examples </a:t>
            </a:r>
          </a:p>
          <a:p>
            <a:pPr marL="0" indent="0" algn="ctr">
              <a:spcAft>
                <a:spcPts val="1200"/>
              </a:spcAft>
              <a:buNone/>
            </a:pPr>
            <a:r>
              <a:rPr lang="en-US" sz="4800" b="1" dirty="0" smtClean="0">
                <a:solidFill>
                  <a:srgbClr val="FF0000"/>
                </a:solidFill>
                <a:latin typeface="Merriweather Light" panose="02060503050406030704" pitchFamily="18" charset="77"/>
              </a:rPr>
              <a:t>from his/her community</a:t>
            </a:r>
            <a:endParaRPr lang="en-US" sz="4800" b="1" dirty="0">
              <a:solidFill>
                <a:srgbClr val="FF0000"/>
              </a:solidFill>
              <a:latin typeface="Merriweather Light" panose="02060503050406030704" pitchFamily="18" charset="77"/>
            </a:endParaRPr>
          </a:p>
        </p:txBody>
      </p:sp>
    </p:spTree>
    <p:extLst>
      <p:ext uri="{BB962C8B-B14F-4D97-AF65-F5344CB8AC3E}">
        <p14:creationId xmlns:p14="http://schemas.microsoft.com/office/powerpoint/2010/main" val="223581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42190E-E8AB-2243-BE48-2D39E8BF06CD}"/>
              </a:ext>
            </a:extLst>
          </p:cNvPr>
          <p:cNvSpPr txBox="1"/>
          <p:nvPr/>
        </p:nvSpPr>
        <p:spPr>
          <a:xfrm>
            <a:off x="381000" y="914400"/>
            <a:ext cx="5861965" cy="4678204"/>
          </a:xfrm>
          <a:prstGeom prst="rect">
            <a:avLst/>
          </a:prstGeom>
          <a:noFill/>
        </p:spPr>
        <p:txBody>
          <a:bodyPr wrap="square" rtlCol="0">
            <a:spAutoFit/>
          </a:bodyPr>
          <a:lstStyle/>
          <a:p>
            <a:r>
              <a:rPr lang="en-US" sz="4400" b="1" dirty="0">
                <a:cs typeface="Arial" panose="020B0604020202020204" pitchFamily="34" charset="0"/>
              </a:rPr>
              <a:t>Curriculum and training </a:t>
            </a:r>
            <a:r>
              <a:rPr lang="en-US" sz="4400" b="1" dirty="0" smtClean="0">
                <a:cs typeface="Arial" panose="020B0604020202020204" pitchFamily="34" charset="0"/>
              </a:rPr>
              <a:t>available in 2019!</a:t>
            </a:r>
          </a:p>
          <a:p>
            <a:endParaRPr lang="en-US" sz="3200" i="1" dirty="0" smtClean="0">
              <a:solidFill>
                <a:schemeClr val="accent1"/>
              </a:solidFill>
              <a:cs typeface="Arial" panose="020B0604020202020204" pitchFamily="34" charset="0"/>
            </a:endParaRPr>
          </a:p>
          <a:p>
            <a:r>
              <a:rPr lang="en-US" sz="4000" i="1" dirty="0" smtClean="0">
                <a:solidFill>
                  <a:srgbClr val="007FA1"/>
                </a:solidFill>
                <a:cs typeface="Arial" panose="020B0604020202020204" pitchFamily="34" charset="0"/>
                <a:hlinkClick r:id="rId2"/>
              </a:rPr>
              <a:t>For announcements on training and resources subscribe to the CICD and NNHC newsletters!</a:t>
            </a:r>
            <a:endParaRPr lang="en-US" sz="4000" i="1" dirty="0" smtClean="0">
              <a:solidFill>
                <a:srgbClr val="007FA1"/>
              </a:solidFill>
              <a:cs typeface="Arial" panose="020B0604020202020204" pitchFamily="34" charset="0"/>
            </a:endParaRPr>
          </a:p>
          <a:p>
            <a:endParaRPr lang="en-US"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57902"/>
            <a:ext cx="5334000" cy="6195298"/>
          </a:xfrm>
          <a:prstGeom prst="rect">
            <a:avLst/>
          </a:prstGeom>
        </p:spPr>
      </p:pic>
    </p:spTree>
    <p:extLst>
      <p:ext uri="{BB962C8B-B14F-4D97-AF65-F5344CB8AC3E}">
        <p14:creationId xmlns:p14="http://schemas.microsoft.com/office/powerpoint/2010/main" val="15728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17DF6-13E9-2C4A-BC3A-A66463A92AE7}"/>
              </a:ext>
            </a:extLst>
          </p:cNvPr>
          <p:cNvPicPr>
            <a:picLocks noChangeAspect="1"/>
          </p:cNvPicPr>
          <p:nvPr/>
        </p:nvPicPr>
        <p:blipFill>
          <a:blip r:embed="rId3">
            <a:alphaModFix amt="10000"/>
          </a:blip>
          <a:stretch>
            <a:fillRect/>
          </a:stretch>
        </p:blipFill>
        <p:spPr>
          <a:xfrm>
            <a:off x="2281918" y="-3810000"/>
            <a:ext cx="7351735" cy="22055205"/>
          </a:xfrm>
          <a:prstGeom prst="rect">
            <a:avLst/>
          </a:prstGeom>
        </p:spPr>
      </p:pic>
      <p:sp>
        <p:nvSpPr>
          <p:cNvPr id="4" name="TextBox 3">
            <a:extLst>
              <a:ext uri="{FF2B5EF4-FFF2-40B4-BE49-F238E27FC236}">
                <a16:creationId xmlns:a16="http://schemas.microsoft.com/office/drawing/2014/main" id="{4F1FF558-9DBE-F543-8709-63E17D38D388}"/>
              </a:ext>
            </a:extLst>
          </p:cNvPr>
          <p:cNvSpPr txBox="1"/>
          <p:nvPr/>
        </p:nvSpPr>
        <p:spPr>
          <a:xfrm>
            <a:off x="1453359" y="1098115"/>
            <a:ext cx="9317736" cy="5232202"/>
          </a:xfrm>
          <a:prstGeom prst="rect">
            <a:avLst/>
          </a:prstGeom>
          <a:noFill/>
        </p:spPr>
        <p:txBody>
          <a:bodyPr wrap="square" rtlCol="0">
            <a:spAutoFit/>
          </a:bodyPr>
          <a:lstStyle/>
          <a:p>
            <a:pPr algn="ctr"/>
            <a:endParaRPr lang="en-US" sz="4000" dirty="0">
              <a:solidFill>
                <a:schemeClr val="bg1"/>
              </a:solidFill>
              <a:latin typeface="Merriweather Light" panose="02060503050406030704" pitchFamily="18" charset="77"/>
            </a:endParaRPr>
          </a:p>
          <a:p>
            <a:pPr algn="ctr"/>
            <a:r>
              <a:rPr lang="en-US" sz="4600" b="1" dirty="0" smtClean="0"/>
              <a:t>For </a:t>
            </a:r>
            <a:r>
              <a:rPr lang="en-US" sz="4600" b="1" dirty="0"/>
              <a:t>more information: </a:t>
            </a:r>
          </a:p>
          <a:p>
            <a:pPr algn="ctr"/>
            <a:r>
              <a:rPr lang="en-US" sz="4000" dirty="0" smtClean="0"/>
              <a:t>Center </a:t>
            </a:r>
            <a:r>
              <a:rPr lang="en-US" sz="4000" dirty="0"/>
              <a:t>for Indian Country </a:t>
            </a:r>
            <a:r>
              <a:rPr lang="en-US" sz="4000" dirty="0" smtClean="0"/>
              <a:t>Development</a:t>
            </a:r>
          </a:p>
          <a:p>
            <a:pPr algn="ctr"/>
            <a:r>
              <a:rPr lang="en-US" sz="4000" dirty="0" smtClean="0"/>
              <a:t>Federal Reserve Bank of Minneapolis</a:t>
            </a:r>
          </a:p>
          <a:p>
            <a:pPr algn="ctr"/>
            <a:r>
              <a:rPr lang="en-US" sz="4000" dirty="0" smtClean="0"/>
              <a:t>cicd@mpls.frb.org </a:t>
            </a:r>
            <a:endParaRPr lang="en-US" sz="4000" dirty="0"/>
          </a:p>
          <a:p>
            <a:pPr algn="ctr"/>
            <a:r>
              <a:rPr lang="en-US" sz="3200" dirty="0" smtClean="0">
                <a:solidFill>
                  <a:schemeClr val="bg1"/>
                </a:solidFill>
                <a:latin typeface="Merriweather Light" panose="02060503050406030704" pitchFamily="18" charset="77"/>
              </a:rPr>
              <a:t> </a:t>
            </a:r>
            <a:endParaRPr lang="en-US" sz="3200" dirty="0">
              <a:solidFill>
                <a:schemeClr val="bg1"/>
              </a:solidFill>
              <a:latin typeface="Merriweather Light" panose="02060503050406030704" pitchFamily="18" charset="77"/>
            </a:endParaRPr>
          </a:p>
          <a:p>
            <a:pPr algn="ctr"/>
            <a:endParaRPr lang="en-US" sz="9600" i="1" dirty="0">
              <a:solidFill>
                <a:schemeClr val="bg1"/>
              </a:solidFill>
              <a:latin typeface="Merriweather Light" panose="02060503050406030704" pitchFamily="18" charset="77"/>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885399"/>
            <a:ext cx="6294133" cy="643129"/>
          </a:xfrm>
          <a:prstGeom prst="rect">
            <a:avLst/>
          </a:prstGeom>
        </p:spPr>
      </p:pic>
    </p:spTree>
    <p:extLst>
      <p:ext uri="{BB962C8B-B14F-4D97-AF65-F5344CB8AC3E}">
        <p14:creationId xmlns:p14="http://schemas.microsoft.com/office/powerpoint/2010/main" val="41350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7315200" cy="747461"/>
          </a:xfrm>
          <a:prstGeom prst="rect">
            <a:avLst/>
          </a:prstGeom>
        </p:spPr>
      </p:pic>
      <p:sp>
        <p:nvSpPr>
          <p:cNvPr id="4" name="Content Placeholder 16"/>
          <p:cNvSpPr txBox="1">
            <a:spLocks/>
          </p:cNvSpPr>
          <p:nvPr/>
        </p:nvSpPr>
        <p:spPr>
          <a:xfrm>
            <a:off x="914400" y="1524000"/>
            <a:ext cx="10744200" cy="49085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smtClean="0">
                <a:latin typeface="Calibri" panose="020F0502020204030204" pitchFamily="34" charset="0"/>
                <a:cs typeface="Calibri" panose="020F0502020204030204" pitchFamily="34" charset="0"/>
              </a:rPr>
              <a:t>The Mission of the Center for Indian Country Development</a:t>
            </a:r>
          </a:p>
          <a:p>
            <a:pPr marL="0" indent="0">
              <a:buFont typeface="Arial" panose="020B0604020202020204" pitchFamily="34" charset="0"/>
              <a:buNone/>
            </a:pPr>
            <a:r>
              <a:rPr lang="en-CA" sz="3200" dirty="0" smtClean="0">
                <a:latin typeface="Calibri" panose="020F0502020204030204" pitchFamily="34" charset="0"/>
                <a:cs typeface="Calibri" panose="020F0502020204030204" pitchFamily="34" charset="0"/>
              </a:rPr>
              <a:t>We support the prosperity of Native Nations through actionable research and community collaboration.</a:t>
            </a:r>
          </a:p>
          <a:p>
            <a:pPr marL="0" indent="0">
              <a:buFont typeface="Arial" panose="020B0604020202020204" pitchFamily="34" charset="0"/>
              <a:buNone/>
            </a:pPr>
            <a:endParaRPr lang="en-CA" sz="3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CA" sz="3200" b="1" dirty="0" smtClean="0">
                <a:latin typeface="Calibri" panose="020F0502020204030204" pitchFamily="34" charset="0"/>
                <a:cs typeface="Calibri" panose="020F0502020204030204" pitchFamily="34" charset="0"/>
              </a:rPr>
              <a:t>The Mission of </a:t>
            </a:r>
            <a:r>
              <a:rPr lang="en-CA" sz="3200" dirty="0" smtClean="0">
                <a:latin typeface="Calibri" panose="020F0502020204030204" pitchFamily="34" charset="0"/>
                <a:cs typeface="Calibri" panose="020F0502020204030204" pitchFamily="34" charset="0"/>
              </a:rPr>
              <a:t>[Tribal Ambassador’s organization/institution]</a:t>
            </a:r>
          </a:p>
          <a:p>
            <a:pPr marL="457200" lvl="1" indent="0">
              <a:buNone/>
            </a:pPr>
            <a:endParaRPr lang="en-US" dirty="0" smtClean="0"/>
          </a:p>
          <a:p>
            <a:endParaRPr lang="en-US" dirty="0"/>
          </a:p>
        </p:txBody>
      </p:sp>
    </p:spTree>
    <p:extLst>
      <p:ext uri="{BB962C8B-B14F-4D97-AF65-F5344CB8AC3E}">
        <p14:creationId xmlns:p14="http://schemas.microsoft.com/office/powerpoint/2010/main" val="126202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8743" y="191743"/>
            <a:ext cx="6474513" cy="6474513"/>
          </a:xfrm>
          <a:prstGeom prst="rect">
            <a:avLst/>
          </a:prstGeom>
        </p:spPr>
      </p:pic>
      <p:sp>
        <p:nvSpPr>
          <p:cNvPr id="4" name="TextBox 3">
            <a:extLst>
              <a:ext uri="{FF2B5EF4-FFF2-40B4-BE49-F238E27FC236}">
                <a16:creationId xmlns:a16="http://schemas.microsoft.com/office/drawing/2014/main" id="{2C42190E-E8AB-2243-BE48-2D39E8BF06CD}"/>
              </a:ext>
            </a:extLst>
          </p:cNvPr>
          <p:cNvSpPr txBox="1"/>
          <p:nvPr/>
        </p:nvSpPr>
        <p:spPr>
          <a:xfrm>
            <a:off x="990599" y="956363"/>
            <a:ext cx="10210800" cy="5693866"/>
          </a:xfrm>
          <a:prstGeom prst="rect">
            <a:avLst/>
          </a:prstGeom>
          <a:noFill/>
        </p:spPr>
        <p:txBody>
          <a:bodyPr wrap="square" rtlCol="0">
            <a:spAutoFit/>
          </a:bodyPr>
          <a:lstStyle/>
          <a:p>
            <a:endParaRPr lang="en-US" sz="4400" dirty="0">
              <a:cs typeface="Arial" panose="020B0604020202020204" pitchFamily="34" charset="0"/>
            </a:endParaRPr>
          </a:p>
          <a:p>
            <a:pPr marL="457200" indent="-457200">
              <a:buFont typeface="Arial" panose="020B0604020202020204" pitchFamily="34" charset="0"/>
              <a:buChar char="•"/>
            </a:pPr>
            <a:r>
              <a:rPr lang="en-US" sz="4000" dirty="0" smtClean="0">
                <a:cs typeface="Arial" panose="020B0604020202020204" pitchFamily="34" charset="0"/>
              </a:rPr>
              <a:t>Why homeownership? Why now?</a:t>
            </a:r>
          </a:p>
          <a:p>
            <a:endParaRPr lang="en-US" sz="4000" dirty="0" smtClean="0">
              <a:cs typeface="Arial" panose="020B0604020202020204" pitchFamily="34" charset="0"/>
            </a:endParaRPr>
          </a:p>
          <a:p>
            <a:pPr marL="457200" indent="-457200">
              <a:buFont typeface="Arial" panose="020B0604020202020204" pitchFamily="34" charset="0"/>
              <a:buChar char="•"/>
            </a:pPr>
            <a:r>
              <a:rPr lang="en-US" sz="4000" dirty="0" smtClean="0">
                <a:cs typeface="Arial" panose="020B0604020202020204" pitchFamily="34" charset="0"/>
              </a:rPr>
              <a:t>The tribal leader’s role </a:t>
            </a:r>
            <a:r>
              <a:rPr lang="en-US" sz="4000" dirty="0">
                <a:cs typeface="Arial" panose="020B0604020202020204" pitchFamily="34" charset="0"/>
              </a:rPr>
              <a:t>in creating </a:t>
            </a:r>
            <a:r>
              <a:rPr lang="en-US" sz="4000" dirty="0" smtClean="0">
                <a:cs typeface="Arial" panose="020B0604020202020204" pitchFamily="34" charset="0"/>
              </a:rPr>
              <a:t>opportunities </a:t>
            </a:r>
          </a:p>
          <a:p>
            <a:endParaRPr lang="en-US" sz="4000" dirty="0">
              <a:cs typeface="Arial" panose="020B0604020202020204" pitchFamily="34" charset="0"/>
            </a:endParaRPr>
          </a:p>
          <a:p>
            <a:pPr marL="457200" indent="-457200">
              <a:buFont typeface="Arial" panose="020B0604020202020204" pitchFamily="34" charset="0"/>
              <a:buChar char="•"/>
            </a:pPr>
            <a:r>
              <a:rPr lang="en-US" sz="4000" b="1" i="1" dirty="0" smtClean="0">
                <a:cs typeface="Arial" panose="020B0604020202020204" pitchFamily="34" charset="0"/>
              </a:rPr>
              <a:t>Tribal Leaders Handbook on Homeownership</a:t>
            </a:r>
            <a:endParaRPr lang="en-US" sz="4000" b="1" i="1" dirty="0">
              <a:cs typeface="Arial" panose="020B0604020202020204" pitchFamily="34" charset="0"/>
            </a:endParaRPr>
          </a:p>
          <a:p>
            <a:r>
              <a:rPr lang="en-US" sz="4000" i="1" dirty="0" smtClean="0">
                <a:cs typeface="Arial" panose="020B0604020202020204" pitchFamily="34" charset="0"/>
              </a:rPr>
              <a:t>    </a:t>
            </a:r>
            <a:endParaRPr lang="en-US" sz="4000" dirty="0">
              <a:cs typeface="Arial" panose="020B0604020202020204" pitchFamily="34" charset="0"/>
            </a:endParaRPr>
          </a:p>
          <a:p>
            <a:endParaRPr lang="en-US" sz="4000" dirty="0" smtClean="0">
              <a:cs typeface="Arial" panose="020B0604020202020204" pitchFamily="34" charset="0"/>
            </a:endParaRPr>
          </a:p>
        </p:txBody>
      </p:sp>
      <p:sp>
        <p:nvSpPr>
          <p:cNvPr id="5" name="TextBox 4">
            <a:extLst>
              <a:ext uri="{FF2B5EF4-FFF2-40B4-BE49-F238E27FC236}">
                <a16:creationId xmlns:a16="http://schemas.microsoft.com/office/drawing/2014/main" id="{55D7512F-FF33-9744-96F6-9A828BE14046}"/>
              </a:ext>
            </a:extLst>
          </p:cNvPr>
          <p:cNvSpPr txBox="1"/>
          <p:nvPr/>
        </p:nvSpPr>
        <p:spPr>
          <a:xfrm>
            <a:off x="1713884" y="296559"/>
            <a:ext cx="8764229" cy="707886"/>
          </a:xfrm>
          <a:prstGeom prst="rect">
            <a:avLst/>
          </a:prstGeom>
          <a:noFill/>
        </p:spPr>
        <p:txBody>
          <a:bodyPr wrap="square" rtlCol="0">
            <a:spAutoFit/>
          </a:bodyPr>
          <a:lstStyle/>
          <a:p>
            <a:pPr algn="ctr" defTabSz="685800">
              <a:spcAft>
                <a:spcPts val="900"/>
              </a:spcAft>
            </a:pPr>
            <a:r>
              <a:rPr lang="en-US" sz="4000" b="1" dirty="0">
                <a:solidFill>
                  <a:srgbClr val="007FA1"/>
                </a:solidFill>
              </a:rPr>
              <a:t>Overview</a:t>
            </a:r>
          </a:p>
        </p:txBody>
      </p:sp>
    </p:spTree>
    <p:extLst>
      <p:ext uri="{BB962C8B-B14F-4D97-AF65-F5344CB8AC3E}">
        <p14:creationId xmlns:p14="http://schemas.microsoft.com/office/powerpoint/2010/main" val="203358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7512F-FF33-9744-96F6-9A828BE14046}"/>
              </a:ext>
            </a:extLst>
          </p:cNvPr>
          <p:cNvSpPr txBox="1"/>
          <p:nvPr/>
        </p:nvSpPr>
        <p:spPr>
          <a:xfrm>
            <a:off x="287413" y="228600"/>
            <a:ext cx="11609439" cy="707886"/>
          </a:xfrm>
          <a:prstGeom prst="rect">
            <a:avLst/>
          </a:prstGeom>
          <a:noFill/>
        </p:spPr>
        <p:txBody>
          <a:bodyPr wrap="square" rtlCol="0">
            <a:spAutoFit/>
          </a:bodyPr>
          <a:lstStyle/>
          <a:p>
            <a:pPr algn="ctr"/>
            <a:r>
              <a:rPr lang="en-US" sz="4000" b="1" dirty="0" smtClean="0">
                <a:solidFill>
                  <a:schemeClr val="accent5">
                    <a:lumMod val="75000"/>
                  </a:schemeClr>
                </a:solidFill>
              </a:rPr>
              <a:t>Why Homeownership?</a:t>
            </a:r>
          </a:p>
        </p:txBody>
      </p:sp>
      <p:sp>
        <p:nvSpPr>
          <p:cNvPr id="3" name="TextBox 2">
            <a:extLst>
              <a:ext uri="{FF2B5EF4-FFF2-40B4-BE49-F238E27FC236}">
                <a16:creationId xmlns:a16="http://schemas.microsoft.com/office/drawing/2014/main" id="{2C42190E-E8AB-2243-BE48-2D39E8BF06CD}"/>
              </a:ext>
            </a:extLst>
          </p:cNvPr>
          <p:cNvSpPr txBox="1"/>
          <p:nvPr/>
        </p:nvSpPr>
        <p:spPr>
          <a:xfrm>
            <a:off x="278448" y="1129227"/>
            <a:ext cx="12110469" cy="7109639"/>
          </a:xfrm>
          <a:prstGeom prst="rect">
            <a:avLst/>
          </a:prstGeom>
          <a:noFill/>
        </p:spPr>
        <p:txBody>
          <a:bodyPr wrap="square" rtlCol="0">
            <a:spAutoFit/>
          </a:bodyPr>
          <a:lstStyle/>
          <a:p>
            <a:pPr marL="457200" indent="-457200">
              <a:buFont typeface="Arial" panose="020B0604020202020204" pitchFamily="34" charset="0"/>
              <a:buChar char="•"/>
            </a:pPr>
            <a:r>
              <a:rPr lang="en-US" sz="4400" b="1" dirty="0" smtClean="0">
                <a:solidFill>
                  <a:srgbClr val="0071AB"/>
                </a:solidFill>
                <a:cs typeface="Arial" panose="020B0604020202020204" pitchFamily="34" charset="0"/>
              </a:rPr>
              <a:t>Demand: </a:t>
            </a:r>
            <a:r>
              <a:rPr lang="en-US" sz="4000" b="1" dirty="0" smtClean="0">
                <a:cs typeface="Arial" panose="020B0604020202020204" pitchFamily="34" charset="0"/>
              </a:rPr>
              <a:t>High need for homes and desire to be   </a:t>
            </a:r>
          </a:p>
          <a:p>
            <a:r>
              <a:rPr lang="en-US" sz="4000" b="1" dirty="0" smtClean="0">
                <a:cs typeface="Arial" panose="020B0604020202020204" pitchFamily="34" charset="0"/>
              </a:rPr>
              <a:t>    homeowners</a:t>
            </a:r>
          </a:p>
          <a:p>
            <a:endParaRPr lang="en-US" sz="2000" b="1" dirty="0" smtClean="0">
              <a:cs typeface="Arial" panose="020B0604020202020204" pitchFamily="34" charset="0"/>
            </a:endParaRPr>
          </a:p>
          <a:p>
            <a:pPr marL="457200" indent="-457200">
              <a:buFont typeface="Arial" panose="020B0604020202020204" pitchFamily="34" charset="0"/>
              <a:buChar char="•"/>
            </a:pPr>
            <a:r>
              <a:rPr lang="en-US" sz="4400" b="1" dirty="0" smtClean="0">
                <a:solidFill>
                  <a:srgbClr val="0071AB"/>
                </a:solidFill>
                <a:cs typeface="Arial" panose="020B0604020202020204" pitchFamily="34" charset="0"/>
              </a:rPr>
              <a:t>Capacity: </a:t>
            </a:r>
            <a:r>
              <a:rPr lang="en-US" sz="4000" b="1" dirty="0" smtClean="0">
                <a:cs typeface="Arial" panose="020B0604020202020204" pitchFamily="34" charset="0"/>
              </a:rPr>
              <a:t>Improved income and credit scores</a:t>
            </a:r>
          </a:p>
          <a:p>
            <a:endParaRPr lang="en-US" sz="2000" b="1" dirty="0" smtClean="0">
              <a:cs typeface="Arial" panose="020B0604020202020204" pitchFamily="34" charset="0"/>
            </a:endParaRPr>
          </a:p>
          <a:p>
            <a:pPr marL="457200" indent="-457200">
              <a:buFont typeface="Arial" panose="020B0604020202020204" pitchFamily="34" charset="0"/>
              <a:buChar char="•"/>
            </a:pPr>
            <a:r>
              <a:rPr lang="en-US" sz="4400" b="1" dirty="0" smtClean="0">
                <a:solidFill>
                  <a:srgbClr val="0071AB"/>
                </a:solidFill>
                <a:cs typeface="Arial" panose="020B0604020202020204" pitchFamily="34" charset="0"/>
              </a:rPr>
              <a:t>Culture &amp; Community: </a:t>
            </a:r>
            <a:r>
              <a:rPr lang="en-US" sz="4000" b="1" dirty="0" smtClean="0">
                <a:cs typeface="Arial" panose="020B0604020202020204" pitchFamily="34" charset="0"/>
              </a:rPr>
              <a:t>Indian Country as a place to </a:t>
            </a:r>
            <a:r>
              <a:rPr lang="en-US" sz="4000" b="1" dirty="0">
                <a:cs typeface="Arial" panose="020B0604020202020204" pitchFamily="34" charset="0"/>
              </a:rPr>
              <a:t> </a:t>
            </a:r>
            <a:r>
              <a:rPr lang="en-US" sz="4000" b="1" dirty="0" smtClean="0">
                <a:cs typeface="Arial" panose="020B0604020202020204" pitchFamily="34" charset="0"/>
              </a:rPr>
              <a:t>                 raise families</a:t>
            </a:r>
          </a:p>
          <a:p>
            <a:endParaRPr lang="en-US" sz="2000" b="1" dirty="0" smtClean="0">
              <a:cs typeface="Arial" panose="020B0604020202020204" pitchFamily="34" charset="0"/>
            </a:endParaRPr>
          </a:p>
          <a:p>
            <a:pPr marL="457200" indent="-457200">
              <a:buFont typeface="Arial" panose="020B0604020202020204" pitchFamily="34" charset="0"/>
              <a:buChar char="•"/>
            </a:pPr>
            <a:r>
              <a:rPr lang="en-US" sz="4400" b="1" dirty="0" smtClean="0">
                <a:solidFill>
                  <a:srgbClr val="0071AB"/>
                </a:solidFill>
                <a:cs typeface="Arial" panose="020B0604020202020204" pitchFamily="34" charset="0"/>
              </a:rPr>
              <a:t>Resources: </a:t>
            </a:r>
            <a:r>
              <a:rPr lang="en-US" sz="4000" b="1" dirty="0" smtClean="0">
                <a:cs typeface="Arial" panose="020B0604020202020204" pitchFamily="34" charset="0"/>
              </a:rPr>
              <a:t>Maximize limited resources and assets</a:t>
            </a:r>
          </a:p>
          <a:p>
            <a:pPr marL="457200" indent="-457200">
              <a:buFont typeface="Arial" panose="020B0604020202020204" pitchFamily="34" charset="0"/>
              <a:buChar char="•"/>
            </a:pPr>
            <a:endParaRPr lang="en-US" sz="4400" b="1" dirty="0" smtClean="0">
              <a:cs typeface="Arial" panose="020B0604020202020204" pitchFamily="34" charset="0"/>
            </a:endParaRPr>
          </a:p>
          <a:p>
            <a:endParaRPr lang="en-US" sz="3200" b="1" dirty="0" smtClean="0">
              <a:cs typeface="Arial" panose="020B0604020202020204" pitchFamily="34" charset="0"/>
            </a:endParaRPr>
          </a:p>
          <a:p>
            <a:endParaRPr lang="en-US" sz="3200" b="1" dirty="0" smtClean="0">
              <a:cs typeface="Arial" panose="020B0604020202020204" pitchFamily="34" charset="0"/>
            </a:endParaRPr>
          </a:p>
          <a:p>
            <a:endParaRPr lang="en-US" sz="3200" b="1" dirty="0" smtClean="0">
              <a:cs typeface="Arial" panose="020B0604020202020204" pitchFamily="34" charset="0"/>
            </a:endParaRPr>
          </a:p>
        </p:txBody>
      </p:sp>
    </p:spTree>
    <p:extLst>
      <p:ext uri="{BB962C8B-B14F-4D97-AF65-F5344CB8AC3E}">
        <p14:creationId xmlns:p14="http://schemas.microsoft.com/office/powerpoint/2010/main" val="25560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42190E-E8AB-2243-BE48-2D39E8BF06CD}"/>
              </a:ext>
            </a:extLst>
          </p:cNvPr>
          <p:cNvSpPr txBox="1">
            <a:spLocks noGrp="1"/>
          </p:cNvSpPr>
          <p:nvPr>
            <p:ph idx="1"/>
          </p:nvPr>
        </p:nvSpPr>
        <p:spPr>
          <a:xfrm>
            <a:off x="152400" y="801374"/>
            <a:ext cx="4343400" cy="5736955"/>
          </a:xfrm>
          <a:prstGeom prst="rect">
            <a:avLst/>
          </a:prstGeom>
          <a:noFill/>
          <a:ln w="38100">
            <a:solidFill>
              <a:schemeClr val="tx1"/>
            </a:solidFill>
          </a:ln>
          <a:effectLst>
            <a:glow rad="139700">
              <a:schemeClr val="accent2">
                <a:satMod val="175000"/>
                <a:alpha val="40000"/>
              </a:schemeClr>
            </a:glow>
          </a:effectLst>
        </p:spPr>
        <p:txBody>
          <a:bodyPr wrap="square" rtlCol="0">
            <a:spAutoFit/>
          </a:bodyPr>
          <a:lstStyle/>
          <a:p>
            <a:pPr marL="0" indent="0" algn="ctr">
              <a:buNone/>
            </a:pPr>
            <a:endParaRPr lang="en-US" sz="4400" b="1" dirty="0" smtClean="0">
              <a:cs typeface="Arial" panose="020B0604020202020204" pitchFamily="34" charset="0"/>
            </a:endParaRPr>
          </a:p>
          <a:p>
            <a:pPr marL="0" indent="0" algn="ctr">
              <a:buNone/>
            </a:pPr>
            <a:r>
              <a:rPr lang="en-US" sz="4400" b="1" dirty="0" smtClean="0">
                <a:cs typeface="Arial" panose="020B0604020202020204" pitchFamily="34" charset="0"/>
              </a:rPr>
              <a:t>Culture and </a:t>
            </a:r>
          </a:p>
          <a:p>
            <a:pPr marL="0" indent="0" algn="ctr">
              <a:buNone/>
            </a:pPr>
            <a:r>
              <a:rPr lang="en-US" sz="4400" b="1" dirty="0" smtClean="0">
                <a:cs typeface="Arial" panose="020B0604020202020204" pitchFamily="34" charset="0"/>
              </a:rPr>
              <a:t>Community </a:t>
            </a:r>
            <a:r>
              <a:rPr lang="en-US" sz="4400" b="1" dirty="0" smtClean="0">
                <a:latin typeface="Times New Roman" panose="02020603050405020304" pitchFamily="18" charset="0"/>
                <a:cs typeface="Times New Roman" panose="02020603050405020304" pitchFamily="18" charset="0"/>
              </a:rPr>
              <a:t>~</a:t>
            </a:r>
          </a:p>
          <a:p>
            <a:pPr marL="0" indent="0">
              <a:buNone/>
            </a:pPr>
            <a:endParaRPr lang="en-US" sz="4400" b="1" dirty="0" smtClean="0">
              <a:cs typeface="Arial" panose="020B0604020202020204" pitchFamily="34" charset="0"/>
            </a:endParaRPr>
          </a:p>
          <a:p>
            <a:pPr marL="0" indent="0" algn="ctr">
              <a:buNone/>
            </a:pPr>
            <a:r>
              <a:rPr lang="en-US" sz="4400" b="1" dirty="0" smtClean="0">
                <a:cs typeface="Arial" panose="020B0604020202020204" pitchFamily="34" charset="0"/>
              </a:rPr>
              <a:t>Wherever you are from in </a:t>
            </a:r>
          </a:p>
          <a:p>
            <a:pPr marL="0" indent="0" algn="ctr">
              <a:buNone/>
            </a:pPr>
            <a:r>
              <a:rPr lang="en-US" sz="4400" b="1" dirty="0" smtClean="0">
                <a:cs typeface="Arial" panose="020B0604020202020204" pitchFamily="34" charset="0"/>
              </a:rPr>
              <a:t>Indian Country</a:t>
            </a:r>
          </a:p>
          <a:p>
            <a:endParaRPr lang="en-US" sz="4400" dirty="0" smtClean="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580" y="801374"/>
            <a:ext cx="7239000" cy="5760489"/>
          </a:xfrm>
          <a:prstGeom prst="rect">
            <a:avLst/>
          </a:prstGeom>
        </p:spPr>
      </p:pic>
    </p:spTree>
    <p:extLst>
      <p:ext uri="{BB962C8B-B14F-4D97-AF65-F5344CB8AC3E}">
        <p14:creationId xmlns:p14="http://schemas.microsoft.com/office/powerpoint/2010/main" val="254947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552597" y="834494"/>
            <a:ext cx="6782005" cy="6061723"/>
          </a:xfrm>
          <a:prstGeom prst="rect">
            <a:avLst/>
          </a:prstGeom>
        </p:spPr>
      </p:pic>
      <p:sp>
        <p:nvSpPr>
          <p:cNvPr id="5" name="TextBox 4"/>
          <p:cNvSpPr txBox="1"/>
          <p:nvPr/>
        </p:nvSpPr>
        <p:spPr>
          <a:xfrm>
            <a:off x="0" y="186931"/>
            <a:ext cx="12192000" cy="1692771"/>
          </a:xfrm>
          <a:prstGeom prst="rect">
            <a:avLst/>
          </a:prstGeom>
          <a:noFill/>
        </p:spPr>
        <p:txBody>
          <a:bodyPr wrap="square" rtlCol="0">
            <a:spAutoFit/>
          </a:bodyPr>
          <a:lstStyle/>
          <a:p>
            <a:pPr lvl="0" algn="ctr"/>
            <a:r>
              <a:rPr lang="en-US" sz="4000" b="1" dirty="0" smtClean="0">
                <a:solidFill>
                  <a:prstClr val="black"/>
                </a:solidFill>
                <a:cs typeface="Arial" panose="020B0604020202020204" pitchFamily="34" charset="0"/>
              </a:rPr>
              <a:t>Reservation economies and self-determination </a:t>
            </a:r>
            <a:endParaRPr lang="en-US" sz="4000" b="1" dirty="0">
              <a:solidFill>
                <a:prstClr val="black"/>
              </a:solidFill>
              <a:cs typeface="Arial" panose="020B0604020202020204" pitchFamily="34" charset="0"/>
            </a:endParaRPr>
          </a:p>
          <a:p>
            <a:pPr lvl="0"/>
            <a:endParaRPr lang="en-US" sz="3200" b="1" dirty="0">
              <a:solidFill>
                <a:prstClr val="black"/>
              </a:solidFill>
              <a:cs typeface="Arial" panose="020B0604020202020204" pitchFamily="34" charset="0"/>
            </a:endParaRPr>
          </a:p>
          <a:p>
            <a:pPr lvl="0"/>
            <a:endParaRPr lang="en-US" sz="3200" b="1" dirty="0">
              <a:solidFill>
                <a:prstClr val="black"/>
              </a:solidFill>
              <a:cs typeface="Arial" panose="020B0604020202020204" pitchFamily="34" charset="0"/>
            </a:endParaRPr>
          </a:p>
        </p:txBody>
      </p:sp>
    </p:spTree>
    <p:extLst>
      <p:ext uri="{BB962C8B-B14F-4D97-AF65-F5344CB8AC3E}">
        <p14:creationId xmlns:p14="http://schemas.microsoft.com/office/powerpoint/2010/main" val="129349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856180" y="152400"/>
            <a:ext cx="10515600" cy="646331"/>
          </a:xfrm>
          <a:prstGeom prst="rect">
            <a:avLst/>
          </a:prstGeom>
          <a:noFill/>
        </p:spPr>
        <p:txBody>
          <a:bodyPr wrap="square" rtlCol="0">
            <a:spAutoFit/>
          </a:bodyPr>
          <a:lstStyle>
            <a:defPPr>
              <a:defRPr lang="en-US"/>
            </a:defPPr>
            <a:lvl1pPr algn="ctr" defTabSz="685800">
              <a:defRPr sz="4000" b="1">
                <a:solidFill>
                  <a:srgbClr val="007FA1"/>
                </a:solidFill>
                <a:latin typeface="Merriweather Light" panose="02060503050406030704" pitchFamily="18" charset="77"/>
              </a:defRPr>
            </a:lvl1pPr>
          </a:lstStyle>
          <a:p>
            <a:r>
              <a:rPr lang="en-US" dirty="0">
                <a:solidFill>
                  <a:srgbClr val="C00000"/>
                </a:solidFill>
                <a:latin typeface="+mn-lt"/>
              </a:rPr>
              <a:t>This Trend Concerns Me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853304"/>
            <a:ext cx="12192000" cy="6004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07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699" b="15079"/>
          <a:stretch/>
        </p:blipFill>
        <p:spPr>
          <a:xfrm>
            <a:off x="228600" y="787959"/>
            <a:ext cx="11734800" cy="5946277"/>
          </a:xfrm>
          <a:prstGeom prst="rect">
            <a:avLst/>
          </a:prstGeom>
          <a:ln w="19050">
            <a:solidFill>
              <a:schemeClr val="tx1"/>
            </a:solidFill>
          </a:ln>
        </p:spPr>
      </p:pic>
      <p:sp>
        <p:nvSpPr>
          <p:cNvPr id="6" name="Rectangle 5"/>
          <p:cNvSpPr/>
          <p:nvPr/>
        </p:nvSpPr>
        <p:spPr>
          <a:xfrm>
            <a:off x="5715000" y="2064936"/>
            <a:ext cx="5410200" cy="179817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noGrp="1"/>
          </p:cNvSpPr>
          <p:nvPr>
            <p:ph type="title"/>
          </p:nvPr>
        </p:nvSpPr>
        <p:spPr>
          <a:xfrm>
            <a:off x="990600" y="194268"/>
            <a:ext cx="10515600" cy="646331"/>
          </a:xfrm>
          <a:prstGeom prst="rect">
            <a:avLst/>
          </a:prstGeom>
          <a:noFill/>
        </p:spPr>
        <p:txBody>
          <a:bodyPr wrap="square" rtlCol="0">
            <a:spAutoFit/>
          </a:bodyPr>
          <a:lstStyle>
            <a:defPPr>
              <a:defRPr lang="en-US"/>
            </a:defPPr>
            <a:lvl1pPr algn="ctr" defTabSz="685800">
              <a:defRPr sz="4000" b="1">
                <a:solidFill>
                  <a:srgbClr val="007FA1"/>
                </a:solidFill>
                <a:latin typeface="Merriweather Light" panose="02060503050406030704" pitchFamily="18" charset="77"/>
              </a:defRPr>
            </a:lvl1pPr>
          </a:lstStyle>
          <a:p>
            <a:r>
              <a:rPr lang="en-US" dirty="0" smtClean="0">
                <a:solidFill>
                  <a:srgbClr val="C00000"/>
                </a:solidFill>
                <a:latin typeface="+mn-lt"/>
              </a:rPr>
              <a:t>Tribes Making HUD 184s Work on Trust Land</a:t>
            </a:r>
            <a:endParaRPr lang="en-US" dirty="0">
              <a:solidFill>
                <a:srgbClr val="C00000"/>
              </a:solidFill>
              <a:latin typeface="+mn-lt"/>
            </a:endParaRPr>
          </a:p>
        </p:txBody>
      </p:sp>
    </p:spTree>
    <p:extLst>
      <p:ext uri="{BB962C8B-B14F-4D97-AF65-F5344CB8AC3E}">
        <p14:creationId xmlns:p14="http://schemas.microsoft.com/office/powerpoint/2010/main" val="4005461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5" name="TextBox 4"/>
          <p:cNvSpPr txBox="1"/>
          <p:nvPr/>
        </p:nvSpPr>
        <p:spPr>
          <a:xfrm>
            <a:off x="1600200" y="369185"/>
            <a:ext cx="9231245" cy="646331"/>
          </a:xfrm>
          <a:prstGeom prst="rect">
            <a:avLst/>
          </a:prstGeom>
          <a:noFill/>
        </p:spPr>
        <p:txBody>
          <a:bodyPr wrap="none" rtlCol="0">
            <a:spAutoFit/>
          </a:bodyPr>
          <a:lstStyle/>
          <a:p>
            <a:r>
              <a:rPr lang="en-US" sz="3600" b="1" dirty="0" smtClean="0">
                <a:hlinkClick r:id="rId3"/>
              </a:rPr>
              <a:t>Sovereign Lending: A Bright Chance for Survival</a:t>
            </a:r>
            <a:endParaRPr lang="en-US" sz="36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708754"/>
            <a:ext cx="5688756" cy="4234845"/>
          </a:xfrm>
          <a:prstGeom prst="rect">
            <a:avLst/>
          </a:prstGeom>
          <a:ln w="28575">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708754"/>
            <a:ext cx="5257800" cy="4234845"/>
          </a:xfrm>
          <a:prstGeom prst="rect">
            <a:avLst/>
          </a:prstGeom>
          <a:ln w="19050">
            <a:solidFill>
              <a:schemeClr val="tx1"/>
            </a:solidFill>
          </a:ln>
        </p:spPr>
      </p:pic>
    </p:spTree>
    <p:extLst>
      <p:ext uri="{BB962C8B-B14F-4D97-AF65-F5344CB8AC3E}">
        <p14:creationId xmlns:p14="http://schemas.microsoft.com/office/powerpoint/2010/main" val="751221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9751</TotalTime>
  <Words>1556</Words>
  <Application>Microsoft Office PowerPoint</Application>
  <PresentationFormat>Widescreen</PresentationFormat>
  <Paragraphs>157</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Merriweather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This Trend Concerns Me</vt:lpstr>
      <vt:lpstr>Tribes Making HUD 184s Work on Trust Land</vt:lpstr>
      <vt:lpstr>PowerPoint Presentation</vt:lpstr>
      <vt:lpstr>PowerPoint Presentation</vt:lpstr>
      <vt:lpstr>PowerPoint Presentation</vt:lpstr>
      <vt:lpstr>What can tribal leaders do?</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Pieratos, Nikki</cp:lastModifiedBy>
  <cp:revision>238</cp:revision>
  <cp:lastPrinted>2018-06-21T18:14:12Z</cp:lastPrinted>
  <dcterms:created xsi:type="dcterms:W3CDTF">2018-06-21T15:40:45Z</dcterms:created>
  <dcterms:modified xsi:type="dcterms:W3CDTF">2019-04-01T18:42:32Z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7c65bb4b-547d-42a5-b5c0-5d7642427ebf</vt:lpwstr>
  </property>
</Properties>
</file>